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DM Sans" pitchFamily="2" charset="0"/>
      <p:regular r:id="rId29"/>
    </p:embeddedFont>
    <p:embeddedFont>
      <p:font typeface="DM Sans Bold" charset="0"/>
      <p:regular r:id="rId30"/>
    </p:embeddedFont>
    <p:embeddedFont>
      <p:font typeface="DM Sans Medium" pitchFamily="2" charset="0"/>
      <p:regular r:id="rId31"/>
    </p:embeddedFont>
    <p:embeddedFont>
      <p:font typeface="Open Sans" panose="020B0606030504020204" pitchFamily="34" charset="0"/>
      <p:regular r:id="rId32"/>
    </p:embeddedFont>
    <p:embeddedFont>
      <p:font typeface="Open Sans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34" Type="http://schemas.openxmlformats.org/officeDocument/2006/relationships/image" Target="../media/image48.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47.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46.pn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45.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4.png"/><Relationship Id="rId8"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3" Type="http://schemas.openxmlformats.org/officeDocument/2006/relationships/hyperlink" Target="https://www.freecodecamp.org/espanol/news/algoritmo-de-la-ruta-mas-corta-de-dijkstra-introduccion-grafica/" TargetMode="External"/><Relationship Id="rId7" Type="http://schemas.openxmlformats.org/officeDocument/2006/relationships/image" Target="../media/image8.png"/><Relationship Id="rId12" Type="http://schemas.openxmlformats.org/officeDocument/2006/relationships/image" Target="../media/image15.svg"/><Relationship Id="rId2" Type="http://schemas.openxmlformats.org/officeDocument/2006/relationships/image" Target="../media/image1.pn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hyperlink" Target="https://madi.nekomath.com/P5/NetworkX.html" TargetMode="External"/><Relationship Id="rId11" Type="http://schemas.openxmlformats.org/officeDocument/2006/relationships/image" Target="../media/image14.png"/><Relationship Id="rId5" Type="http://schemas.openxmlformats.org/officeDocument/2006/relationships/hyperlink" Target="https://guia-tkinter.readthedocs.io/es/develop/" TargetMode="External"/><Relationship Id="rId15" Type="http://schemas.openxmlformats.org/officeDocument/2006/relationships/image" Target="../media/image26.png"/><Relationship Id="rId10" Type="http://schemas.openxmlformats.org/officeDocument/2006/relationships/image" Target="../media/image11.svg"/><Relationship Id="rId4" Type="http://schemas.openxmlformats.org/officeDocument/2006/relationships/hyperlink" Target="https://www.routific.com/blog/travelling-salesman-problem#:~:text=The%20Travelling%20Salesman%20Problem%20(TSP,set%20of%20locations%20just%20once." TargetMode="External"/><Relationship Id="rId9" Type="http://schemas.openxmlformats.org/officeDocument/2006/relationships/image" Target="../media/image10.png"/><Relationship Id="rId14"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3161141"/>
            <a:ext cx="10910396" cy="3142249"/>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PROYECTO FINAL</a:t>
            </a:r>
          </a:p>
        </p:txBody>
      </p:sp>
      <p:sp>
        <p:nvSpPr>
          <p:cNvPr id="18" name="TextBox 18"/>
          <p:cNvSpPr txBox="1"/>
          <p:nvPr/>
        </p:nvSpPr>
        <p:spPr>
          <a:xfrm>
            <a:off x="4914102" y="6749491"/>
            <a:ext cx="8459795" cy="16829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Presentado por Alexis Sánchez &amp;</a:t>
            </a:r>
          </a:p>
          <a:p>
            <a:pPr algn="ctr">
              <a:lnSpc>
                <a:spcPts val="4381"/>
              </a:lnSpc>
            </a:pPr>
            <a:r>
              <a:rPr lang="en-US" sz="4381" spc="-87">
                <a:solidFill>
                  <a:srgbClr val="000000"/>
                </a:solidFill>
                <a:latin typeface="DM Sans Bold"/>
              </a:rPr>
              <a:t>Vanessa Rodríguez</a:t>
            </a:r>
          </a:p>
        </p:txBody>
      </p:sp>
      <p:sp>
        <p:nvSpPr>
          <p:cNvPr id="19" name="Freeform 19"/>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3926672" y="3052999"/>
            <a:ext cx="10327732" cy="1744933"/>
          </a:xfrm>
          <a:custGeom>
            <a:avLst/>
            <a:gdLst/>
            <a:ahLst/>
            <a:cxnLst/>
            <a:rect l="l" t="t" r="r" b="b"/>
            <a:pathLst>
              <a:path w="10327732" h="1744933">
                <a:moveTo>
                  <a:pt x="0" y="0"/>
                </a:moveTo>
                <a:lnTo>
                  <a:pt x="10327732" y="0"/>
                </a:lnTo>
                <a:lnTo>
                  <a:pt x="10327732" y="1744933"/>
                </a:lnTo>
                <a:lnTo>
                  <a:pt x="0" y="1744933"/>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729025"/>
            <a:ext cx="10910396" cy="1200149"/>
          </a:xfrm>
          <a:prstGeom prst="rect">
            <a:avLst/>
          </a:prstGeom>
        </p:spPr>
        <p:txBody>
          <a:bodyPr lIns="0" tIns="0" rIns="0" bIns="0" rtlCol="0" anchor="t">
            <a:spAutoFit/>
          </a:bodyPr>
          <a:lstStyle/>
          <a:p>
            <a:pPr algn="ctr">
              <a:lnSpc>
                <a:spcPts val="8699"/>
              </a:lnSpc>
            </a:pPr>
            <a:r>
              <a:rPr lang="en-US" sz="9999">
                <a:solidFill>
                  <a:srgbClr val="000000"/>
                </a:solidFill>
                <a:latin typeface="DM Sans Bold"/>
              </a:rPr>
              <a:t>Librerías usadas:</a:t>
            </a:r>
          </a:p>
        </p:txBody>
      </p:sp>
      <p:sp>
        <p:nvSpPr>
          <p:cNvPr id="18" name="TextBox 18"/>
          <p:cNvSpPr txBox="1"/>
          <p:nvPr/>
        </p:nvSpPr>
        <p:spPr>
          <a:xfrm>
            <a:off x="1377791" y="4829492"/>
            <a:ext cx="15532418" cy="3181350"/>
          </a:xfrm>
          <a:prstGeom prst="rect">
            <a:avLst/>
          </a:prstGeom>
        </p:spPr>
        <p:txBody>
          <a:bodyPr lIns="0" tIns="0" rIns="0" bIns="0" rtlCol="0" anchor="t">
            <a:spAutoFit/>
          </a:bodyPr>
          <a:lstStyle/>
          <a:p>
            <a:pPr algn="ctr">
              <a:lnSpc>
                <a:spcPts val="4200"/>
              </a:lnSpc>
            </a:pPr>
            <a:r>
              <a:rPr lang="en-US" sz="3000">
                <a:solidFill>
                  <a:srgbClr val="000000"/>
                </a:solidFill>
                <a:latin typeface="Open Sans"/>
              </a:rPr>
              <a:t>tkinter = Interfaz grafica</a:t>
            </a:r>
          </a:p>
          <a:p>
            <a:pPr algn="ctr">
              <a:lnSpc>
                <a:spcPts val="4200"/>
              </a:lnSpc>
            </a:pPr>
            <a:r>
              <a:rPr lang="en-US" sz="3000">
                <a:solidFill>
                  <a:srgbClr val="000000"/>
                </a:solidFill>
                <a:latin typeface="Open Sans"/>
              </a:rPr>
              <a:t>ttk = Permite crear widgets para la interfaz</a:t>
            </a:r>
          </a:p>
          <a:p>
            <a:pPr algn="ctr">
              <a:lnSpc>
                <a:spcPts val="4200"/>
              </a:lnSpc>
            </a:pPr>
            <a:r>
              <a:rPr lang="en-US" sz="3000">
                <a:solidFill>
                  <a:srgbClr val="000000"/>
                </a:solidFill>
                <a:latin typeface="Open Sans"/>
              </a:rPr>
              <a:t>matplotlib.backends.backend_tkagg: ayuda con la integración de Matplotlib con Tkinter.</a:t>
            </a:r>
          </a:p>
          <a:p>
            <a:pPr algn="ctr">
              <a:lnSpc>
                <a:spcPts val="4200"/>
              </a:lnSpc>
            </a:pPr>
            <a:r>
              <a:rPr lang="en-US" sz="3000">
                <a:solidFill>
                  <a:srgbClr val="000000"/>
                </a:solidFill>
                <a:latin typeface="Open Sans"/>
              </a:rPr>
              <a:t>matplotlib.pyplot = Dibujar el grafo</a:t>
            </a:r>
          </a:p>
          <a:p>
            <a:pPr algn="ctr">
              <a:lnSpc>
                <a:spcPts val="4200"/>
              </a:lnSpc>
            </a:pPr>
            <a:r>
              <a:rPr lang="en-US" sz="3000">
                <a:solidFill>
                  <a:srgbClr val="000000"/>
                </a:solidFill>
                <a:latin typeface="Open Sans"/>
              </a:rPr>
              <a:t>networkx = Representar y manipular grafos</a:t>
            </a:r>
          </a:p>
          <a:p>
            <a:pPr algn="ctr">
              <a:lnSpc>
                <a:spcPts val="4200"/>
              </a:lnSpc>
            </a:pPr>
            <a:r>
              <a:rPr lang="en-US" sz="3000">
                <a:solidFill>
                  <a:srgbClr val="000000"/>
                </a:solidFill>
                <a:latin typeface="Open Sans"/>
              </a:rPr>
              <a:t>random = asigna un valor aleatorio (en este caso al peso)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TextBox 16"/>
          <p:cNvSpPr txBox="1"/>
          <p:nvPr/>
        </p:nvSpPr>
        <p:spPr>
          <a:xfrm>
            <a:off x="3688802" y="1662350"/>
            <a:ext cx="10910396" cy="963950"/>
          </a:xfrm>
          <a:prstGeom prst="rect">
            <a:avLst/>
          </a:prstGeom>
        </p:spPr>
        <p:txBody>
          <a:bodyPr lIns="0" tIns="0" rIns="0" bIns="0" rtlCol="0" anchor="t">
            <a:spAutoFit/>
          </a:bodyPr>
          <a:lstStyle/>
          <a:p>
            <a:pPr algn="ctr">
              <a:lnSpc>
                <a:spcPts val="6960"/>
              </a:lnSpc>
            </a:pPr>
            <a:r>
              <a:rPr lang="en-US" sz="8000">
                <a:solidFill>
                  <a:srgbClr val="000000"/>
                </a:solidFill>
                <a:latin typeface="DM Sans Bold"/>
              </a:rPr>
              <a:t>Función de Dijkstra</a:t>
            </a:r>
          </a:p>
        </p:txBody>
      </p:sp>
      <p:sp>
        <p:nvSpPr>
          <p:cNvPr id="17" name="Freeform 17"/>
          <p:cNvSpPr/>
          <p:nvPr/>
        </p:nvSpPr>
        <p:spPr>
          <a:xfrm>
            <a:off x="1028700" y="2820948"/>
            <a:ext cx="7639147" cy="6033870"/>
          </a:xfrm>
          <a:custGeom>
            <a:avLst/>
            <a:gdLst/>
            <a:ahLst/>
            <a:cxnLst/>
            <a:rect l="l" t="t" r="r" b="b"/>
            <a:pathLst>
              <a:path w="7639147" h="6033870">
                <a:moveTo>
                  <a:pt x="0" y="0"/>
                </a:moveTo>
                <a:lnTo>
                  <a:pt x="7639147" y="0"/>
                </a:lnTo>
                <a:lnTo>
                  <a:pt x="7639147" y="6033870"/>
                </a:lnTo>
                <a:lnTo>
                  <a:pt x="0" y="6033870"/>
                </a:lnTo>
                <a:lnTo>
                  <a:pt x="0" y="0"/>
                </a:lnTo>
                <a:close/>
              </a:path>
            </a:pathLst>
          </a:custGeom>
          <a:blipFill>
            <a:blip r:embed="rId29"/>
            <a:stretch>
              <a:fillRect/>
            </a:stretch>
          </a:blipFill>
        </p:spPr>
        <p:txBody>
          <a:bodyPr/>
          <a:lstStyle/>
          <a:p>
            <a:endParaRPr lang="es-MX"/>
          </a:p>
        </p:txBody>
      </p:sp>
      <p:sp>
        <p:nvSpPr>
          <p:cNvPr id="18" name="Freeform 18"/>
          <p:cNvSpPr/>
          <p:nvPr/>
        </p:nvSpPr>
        <p:spPr>
          <a:xfrm>
            <a:off x="8928353" y="2820948"/>
            <a:ext cx="8330947" cy="6033870"/>
          </a:xfrm>
          <a:custGeom>
            <a:avLst/>
            <a:gdLst/>
            <a:ahLst/>
            <a:cxnLst/>
            <a:rect l="l" t="t" r="r" b="b"/>
            <a:pathLst>
              <a:path w="8330947" h="6033870">
                <a:moveTo>
                  <a:pt x="0" y="0"/>
                </a:moveTo>
                <a:lnTo>
                  <a:pt x="8330947" y="0"/>
                </a:lnTo>
                <a:lnTo>
                  <a:pt x="8330947" y="6033870"/>
                </a:lnTo>
                <a:lnTo>
                  <a:pt x="0" y="6033870"/>
                </a:lnTo>
                <a:lnTo>
                  <a:pt x="0" y="0"/>
                </a:lnTo>
                <a:close/>
              </a:path>
            </a:pathLst>
          </a:custGeom>
          <a:blipFill>
            <a:blip r:embed="rId30"/>
            <a:stretch>
              <a:fillRect/>
            </a:stretch>
          </a:blipFill>
        </p:spPr>
        <p:txBody>
          <a:bodyPr/>
          <a:lstStyle/>
          <a:p>
            <a:endParaRPr lang="es-MX"/>
          </a:p>
        </p:txBody>
      </p:sp>
      <p:sp>
        <p:nvSpPr>
          <p:cNvPr id="19" name="TextBox 19"/>
          <p:cNvSpPr txBox="1"/>
          <p:nvPr/>
        </p:nvSpPr>
        <p:spPr>
          <a:xfrm>
            <a:off x="11726164" y="2831547"/>
            <a:ext cx="4978083" cy="1180465"/>
          </a:xfrm>
          <a:prstGeom prst="rect">
            <a:avLst/>
          </a:prstGeom>
        </p:spPr>
        <p:txBody>
          <a:bodyPr lIns="0" tIns="0" rIns="0" bIns="0" rtlCol="0" anchor="t">
            <a:spAutoFit/>
          </a:bodyPr>
          <a:lstStyle/>
          <a:p>
            <a:pPr algn="ctr">
              <a:lnSpc>
                <a:spcPts val="4759"/>
              </a:lnSpc>
            </a:pPr>
            <a:r>
              <a:rPr lang="en-US" sz="3399">
                <a:solidFill>
                  <a:srgbClr val="FFFFFF"/>
                </a:solidFill>
                <a:latin typeface="Open Sans"/>
              </a:rPr>
              <a:t>o(n)</a:t>
            </a:r>
          </a:p>
          <a:p>
            <a:pPr algn="ctr">
              <a:lnSpc>
                <a:spcPts val="4759"/>
              </a:lnSpc>
            </a:pPr>
            <a:r>
              <a:rPr lang="en-US" sz="3399">
                <a:solidFill>
                  <a:srgbClr val="FFFFFF"/>
                </a:solidFill>
                <a:latin typeface="Open Sans"/>
              </a:rPr>
              <a:t>n=número total de casas</a:t>
            </a:r>
          </a:p>
        </p:txBody>
      </p:sp>
      <p:sp>
        <p:nvSpPr>
          <p:cNvPr id="20" name="TextBox 20"/>
          <p:cNvSpPr txBox="1"/>
          <p:nvPr/>
        </p:nvSpPr>
        <p:spPr>
          <a:xfrm>
            <a:off x="12551418" y="6345908"/>
            <a:ext cx="4519136" cy="993483"/>
          </a:xfrm>
          <a:prstGeom prst="rect">
            <a:avLst/>
          </a:prstGeom>
        </p:spPr>
        <p:txBody>
          <a:bodyPr lIns="0" tIns="0" rIns="0" bIns="0" rtlCol="0" anchor="t">
            <a:spAutoFit/>
          </a:bodyPr>
          <a:lstStyle/>
          <a:p>
            <a:pPr algn="ctr">
              <a:lnSpc>
                <a:spcPts val="4041"/>
              </a:lnSpc>
            </a:pPr>
            <a:r>
              <a:rPr lang="en-US" sz="2886">
                <a:solidFill>
                  <a:srgbClr val="FFFFFF"/>
                </a:solidFill>
                <a:latin typeface="Open Sans"/>
              </a:rPr>
              <a:t>o(m)</a:t>
            </a:r>
          </a:p>
          <a:p>
            <a:pPr algn="ctr">
              <a:lnSpc>
                <a:spcPts val="4041"/>
              </a:lnSpc>
            </a:pPr>
            <a:r>
              <a:rPr lang="en-US" sz="2886">
                <a:solidFill>
                  <a:srgbClr val="FFFFFF"/>
                </a:solidFill>
                <a:latin typeface="Open Sans Italics"/>
              </a:rPr>
              <a:t>m</a:t>
            </a:r>
            <a:r>
              <a:rPr lang="en-US" sz="2886">
                <a:solidFill>
                  <a:srgbClr val="FFFFFF"/>
                </a:solidFill>
                <a:latin typeface="Open Sans"/>
              </a:rPr>
              <a:t>=número total de aristas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3089322" y="3916518"/>
            <a:ext cx="12002433" cy="4214595"/>
          </a:xfrm>
          <a:custGeom>
            <a:avLst/>
            <a:gdLst/>
            <a:ahLst/>
            <a:cxnLst/>
            <a:rect l="l" t="t" r="r" b="b"/>
            <a:pathLst>
              <a:path w="12002433" h="4214595">
                <a:moveTo>
                  <a:pt x="0" y="0"/>
                </a:moveTo>
                <a:lnTo>
                  <a:pt x="12002433" y="0"/>
                </a:lnTo>
                <a:lnTo>
                  <a:pt x="12002433" y="4214595"/>
                </a:lnTo>
                <a:lnTo>
                  <a:pt x="0" y="4214595"/>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574730"/>
            <a:ext cx="10910396" cy="1840250"/>
          </a:xfrm>
          <a:prstGeom prst="rect">
            <a:avLst/>
          </a:prstGeom>
        </p:spPr>
        <p:txBody>
          <a:bodyPr lIns="0" tIns="0" rIns="0" bIns="0" rtlCol="0" anchor="t">
            <a:spAutoFit/>
          </a:bodyPr>
          <a:lstStyle/>
          <a:p>
            <a:pPr algn="ctr">
              <a:lnSpc>
                <a:spcPts val="6960"/>
              </a:lnSpc>
            </a:pPr>
            <a:r>
              <a:rPr lang="en-US" sz="8000">
                <a:solidFill>
                  <a:srgbClr val="000000"/>
                </a:solidFill>
                <a:latin typeface="DM Sans Bold"/>
              </a:rPr>
              <a:t>Función para dibujar camino más corto</a:t>
            </a:r>
          </a:p>
        </p:txBody>
      </p:sp>
      <p:sp>
        <p:nvSpPr>
          <p:cNvPr id="18" name="TextBox 18"/>
          <p:cNvSpPr txBox="1"/>
          <p:nvPr/>
        </p:nvSpPr>
        <p:spPr>
          <a:xfrm>
            <a:off x="7724242" y="4095698"/>
            <a:ext cx="5791186" cy="937466"/>
          </a:xfrm>
          <a:prstGeom prst="rect">
            <a:avLst/>
          </a:prstGeom>
        </p:spPr>
        <p:txBody>
          <a:bodyPr lIns="0" tIns="0" rIns="0" bIns="0" rtlCol="0" anchor="t">
            <a:spAutoFit/>
          </a:bodyPr>
          <a:lstStyle/>
          <a:p>
            <a:pPr algn="ctr">
              <a:lnSpc>
                <a:spcPts val="3762"/>
              </a:lnSpc>
            </a:pPr>
            <a:r>
              <a:rPr lang="en-US" sz="2687">
                <a:solidFill>
                  <a:srgbClr val="FFFFFF"/>
                </a:solidFill>
                <a:latin typeface="Open Sans"/>
              </a:rPr>
              <a:t>o(n)</a:t>
            </a:r>
          </a:p>
          <a:p>
            <a:pPr algn="ctr">
              <a:lnSpc>
                <a:spcPts val="3762"/>
              </a:lnSpc>
            </a:pPr>
            <a:r>
              <a:rPr lang="en-US" sz="2687">
                <a:solidFill>
                  <a:srgbClr val="FFFFFF"/>
                </a:solidFill>
                <a:latin typeface="Open Sans"/>
              </a:rPr>
              <a:t>n=número total de nodos recorridos</a:t>
            </a:r>
          </a:p>
        </p:txBody>
      </p:sp>
      <p:sp>
        <p:nvSpPr>
          <p:cNvPr id="19" name="TextBox 19"/>
          <p:cNvSpPr txBox="1"/>
          <p:nvPr/>
        </p:nvSpPr>
        <p:spPr>
          <a:xfrm>
            <a:off x="7560624" y="5709439"/>
            <a:ext cx="6832984" cy="937466"/>
          </a:xfrm>
          <a:prstGeom prst="rect">
            <a:avLst/>
          </a:prstGeom>
        </p:spPr>
        <p:txBody>
          <a:bodyPr lIns="0" tIns="0" rIns="0" bIns="0" rtlCol="0" anchor="t">
            <a:spAutoFit/>
          </a:bodyPr>
          <a:lstStyle/>
          <a:p>
            <a:pPr algn="ctr">
              <a:lnSpc>
                <a:spcPts val="3762"/>
              </a:lnSpc>
            </a:pPr>
            <a:r>
              <a:rPr lang="en-US" sz="2687">
                <a:solidFill>
                  <a:srgbClr val="FFFFFF"/>
                </a:solidFill>
                <a:latin typeface="Open Sans"/>
              </a:rPr>
              <a:t>o(n)</a:t>
            </a:r>
          </a:p>
          <a:p>
            <a:pPr algn="ctr">
              <a:lnSpc>
                <a:spcPts val="3762"/>
              </a:lnSpc>
            </a:pPr>
            <a:r>
              <a:rPr lang="en-US" sz="2687">
                <a:solidFill>
                  <a:srgbClr val="FFFFFF"/>
                </a:solidFill>
                <a:latin typeface="Open Sans"/>
              </a:rPr>
              <a:t>n=número total de nodos en shortest_path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4357089"/>
            <a:ext cx="10910396" cy="1618850"/>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Problemas</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650767" y="1190625"/>
            <a:ext cx="8986466" cy="1863990"/>
          </a:xfrm>
          <a:prstGeom prst="rect">
            <a:avLst/>
          </a:prstGeom>
        </p:spPr>
        <p:txBody>
          <a:bodyPr lIns="0" tIns="0" rIns="0" bIns="0" rtlCol="0" anchor="t">
            <a:spAutoFit/>
          </a:bodyPr>
          <a:lstStyle/>
          <a:p>
            <a:pPr algn="ctr">
              <a:lnSpc>
                <a:spcPts val="7178"/>
              </a:lnSpc>
            </a:pPr>
            <a:r>
              <a:rPr lang="en-US" sz="7400">
                <a:solidFill>
                  <a:srgbClr val="000000"/>
                </a:solidFill>
                <a:latin typeface="DM Sans Bold"/>
              </a:rPr>
              <a:t>Problemas durante la creación</a:t>
            </a:r>
          </a:p>
        </p:txBody>
      </p:sp>
      <p:sp>
        <p:nvSpPr>
          <p:cNvPr id="4" name="TextBox 4"/>
          <p:cNvSpPr txBox="1"/>
          <p:nvPr/>
        </p:nvSpPr>
        <p:spPr>
          <a:xfrm>
            <a:off x="3525693" y="3598692"/>
            <a:ext cx="11236613" cy="4101466"/>
          </a:xfrm>
          <a:prstGeom prst="rect">
            <a:avLst/>
          </a:prstGeom>
        </p:spPr>
        <p:txBody>
          <a:bodyPr lIns="0" tIns="0" rIns="0" bIns="0" rtlCol="0" anchor="t">
            <a:spAutoFit/>
          </a:bodyPr>
          <a:lstStyle/>
          <a:p>
            <a:pPr marL="0" lvl="0" indent="0" algn="just">
              <a:lnSpc>
                <a:spcPts val="3644"/>
              </a:lnSpc>
              <a:spcBef>
                <a:spcPct val="0"/>
              </a:spcBef>
            </a:pPr>
            <a:r>
              <a:rPr lang="en-US" sz="2699" spc="161">
                <a:solidFill>
                  <a:srgbClr val="000000"/>
                </a:solidFill>
                <a:latin typeface="DM Sans"/>
              </a:rPr>
              <a:t>Tuvimos problemas al principio al crear el grafo. Inicialmente, estábamos utilizando solo Matplotlib para la creación del grafo sin usar NetworkX. Tuvimos que volver a realizar el mapeo de los nodos de las calles, ya que al intentar implementar NetworkX nos dimos cuenta de que parecía utilizar un método diferente de coordenadas y representaba los nodos en posiciones incorrectas. Otro problema que enfrentamos fue mostrar el camino final entre la escuela y las casas, respetando el camino de los nodos de la calle.</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438266" y="2311703"/>
            <a:ext cx="6952532" cy="5987449"/>
          </a:xfrm>
          <a:custGeom>
            <a:avLst/>
            <a:gdLst/>
            <a:ahLst/>
            <a:cxnLst/>
            <a:rect l="l" t="t" r="r" b="b"/>
            <a:pathLst>
              <a:path w="6952532" h="5987449">
                <a:moveTo>
                  <a:pt x="0" y="0"/>
                </a:moveTo>
                <a:lnTo>
                  <a:pt x="6952532" y="0"/>
                </a:lnTo>
                <a:lnTo>
                  <a:pt x="6952532" y="5987449"/>
                </a:lnTo>
                <a:lnTo>
                  <a:pt x="0" y="5987449"/>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181100"/>
            <a:ext cx="10910396" cy="609600"/>
          </a:xfrm>
          <a:prstGeom prst="rect">
            <a:avLst/>
          </a:prstGeom>
        </p:spPr>
        <p:txBody>
          <a:bodyPr lIns="0" tIns="0" rIns="0" bIns="0" rtlCol="0" anchor="t">
            <a:spAutoFit/>
          </a:bodyPr>
          <a:lstStyle/>
          <a:p>
            <a:pPr algn="ctr">
              <a:lnSpc>
                <a:spcPts val="4350"/>
              </a:lnSpc>
            </a:pPr>
            <a:r>
              <a:rPr lang="en-US" sz="5000">
                <a:solidFill>
                  <a:srgbClr val="000000"/>
                </a:solidFill>
                <a:latin typeface="DM Sans Bold"/>
              </a:rPr>
              <a:t>Error para mostrar el camino corto</a:t>
            </a:r>
          </a:p>
        </p:txBody>
      </p:sp>
      <p:sp>
        <p:nvSpPr>
          <p:cNvPr id="18" name="TextBox 18"/>
          <p:cNvSpPr txBox="1"/>
          <p:nvPr/>
        </p:nvSpPr>
        <p:spPr>
          <a:xfrm>
            <a:off x="9209948" y="1979890"/>
            <a:ext cx="6952532" cy="6656070"/>
          </a:xfrm>
          <a:prstGeom prst="rect">
            <a:avLst/>
          </a:prstGeom>
        </p:spPr>
        <p:txBody>
          <a:bodyPr lIns="0" tIns="0" rIns="0" bIns="0" rtlCol="0" anchor="t">
            <a:spAutoFit/>
          </a:bodyPr>
          <a:lstStyle/>
          <a:p>
            <a:pPr algn="just">
              <a:lnSpc>
                <a:spcPts val="3780"/>
              </a:lnSpc>
            </a:pPr>
            <a:r>
              <a:rPr lang="en-US" sz="2700">
                <a:solidFill>
                  <a:srgbClr val="000000"/>
                </a:solidFill>
                <a:latin typeface="Open Sans"/>
              </a:rPr>
              <a:t>Este error nos molestó durante muchas horas. Mostraba el camino desde el nodo 300, que representa a la escuela, hasta llegar a todas las casas. Nos dimos cuenta de que el error estaba en la función para dibujar el grafo, ya que mostraba el camino de edges_taken (representa solo el camino entre el nodo inicial y los finales, en este caso las casas), y lo solucionamos cambiándolo por complete_tour, que muestra el camino nodo por nodo, como se muestra en la ventana de recorrido completo, donde muestra el camino siguiendo intersección a intersección.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3539644"/>
            <a:ext cx="10910396" cy="3142249"/>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Resultado final</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2415389" y="162145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712657"/>
            <a:ext cx="10910396" cy="841636"/>
          </a:xfrm>
          <a:prstGeom prst="rect">
            <a:avLst/>
          </a:prstGeom>
        </p:spPr>
        <p:txBody>
          <a:bodyPr lIns="0" tIns="0" rIns="0" bIns="0" rtlCol="0" anchor="t">
            <a:spAutoFit/>
          </a:bodyPr>
          <a:lstStyle/>
          <a:p>
            <a:pPr algn="ctr">
              <a:lnSpc>
                <a:spcPts val="6003"/>
              </a:lnSpc>
            </a:pPr>
            <a:r>
              <a:rPr lang="en-US" sz="6900">
                <a:solidFill>
                  <a:srgbClr val="000000"/>
                </a:solidFill>
                <a:latin typeface="DM Sans Bold"/>
              </a:rPr>
              <a:t>Interfaz Gráfica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2415389" y="162145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737993"/>
            <a:ext cx="10910396" cy="790963"/>
          </a:xfrm>
          <a:prstGeom prst="rect">
            <a:avLst/>
          </a:prstGeom>
        </p:spPr>
        <p:txBody>
          <a:bodyPr lIns="0" tIns="0" rIns="0" bIns="0" rtlCol="0" anchor="t">
            <a:spAutoFit/>
          </a:bodyPr>
          <a:lstStyle/>
          <a:p>
            <a:pPr algn="ctr">
              <a:lnSpc>
                <a:spcPts val="5742"/>
              </a:lnSpc>
            </a:pPr>
            <a:r>
              <a:rPr lang="en-US" sz="6600">
                <a:solidFill>
                  <a:srgbClr val="000000"/>
                </a:solidFill>
                <a:latin typeface="DM Sans Bold"/>
              </a:rPr>
              <a:t>Mostrar camino más corto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5736766" y="3049577"/>
            <a:ext cx="6707544" cy="5757499"/>
          </a:xfrm>
          <a:custGeom>
            <a:avLst/>
            <a:gdLst/>
            <a:ahLst/>
            <a:cxnLst/>
            <a:rect l="l" t="t" r="r" b="b"/>
            <a:pathLst>
              <a:path w="6707544" h="5757499">
                <a:moveTo>
                  <a:pt x="0" y="0"/>
                </a:moveTo>
                <a:lnTo>
                  <a:pt x="6707544" y="0"/>
                </a:lnTo>
                <a:lnTo>
                  <a:pt x="6707544" y="5757500"/>
                </a:lnTo>
                <a:lnTo>
                  <a:pt x="0" y="5757500"/>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789598"/>
            <a:ext cx="10910396" cy="1040905"/>
          </a:xfrm>
          <a:prstGeom prst="rect">
            <a:avLst/>
          </a:prstGeom>
        </p:spPr>
        <p:txBody>
          <a:bodyPr lIns="0" tIns="0" rIns="0" bIns="0" rtlCol="0" anchor="t">
            <a:spAutoFit/>
          </a:bodyPr>
          <a:lstStyle/>
          <a:p>
            <a:pPr algn="ctr">
              <a:lnSpc>
                <a:spcPts val="7569"/>
              </a:lnSpc>
            </a:pPr>
            <a:r>
              <a:rPr lang="en-US" sz="8700">
                <a:solidFill>
                  <a:srgbClr val="000000"/>
                </a:solidFill>
                <a:latin typeface="DM Sans Bold"/>
              </a:rPr>
              <a:t>Mapa con ruta final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TextBox 4"/>
          <p:cNvSpPr txBox="1"/>
          <p:nvPr/>
        </p:nvSpPr>
        <p:spPr>
          <a:xfrm>
            <a:off x="1504950" y="1528373"/>
            <a:ext cx="7848753" cy="3087503"/>
          </a:xfrm>
          <a:prstGeom prst="rect">
            <a:avLst/>
          </a:prstGeom>
        </p:spPr>
        <p:txBody>
          <a:bodyPr lIns="0" tIns="0" rIns="0" bIns="0" rtlCol="0" anchor="t">
            <a:spAutoFit/>
          </a:bodyPr>
          <a:lstStyle/>
          <a:p>
            <a:pPr algn="l">
              <a:lnSpc>
                <a:spcPts val="7954"/>
              </a:lnSpc>
            </a:pPr>
            <a:r>
              <a:rPr lang="en-US" sz="8200">
                <a:solidFill>
                  <a:srgbClr val="000000"/>
                </a:solidFill>
                <a:latin typeface="DM Sans Bold"/>
              </a:rPr>
              <a:t>Origen de la idea del proyecto</a:t>
            </a:r>
          </a:p>
        </p:txBody>
      </p:sp>
      <p:sp>
        <p:nvSpPr>
          <p:cNvPr id="5" name="TextBox 5"/>
          <p:cNvSpPr txBox="1"/>
          <p:nvPr/>
        </p:nvSpPr>
        <p:spPr>
          <a:xfrm>
            <a:off x="1028700" y="5080656"/>
            <a:ext cx="7707571" cy="3459481"/>
          </a:xfrm>
          <a:prstGeom prst="rect">
            <a:avLst/>
          </a:prstGeom>
        </p:spPr>
        <p:txBody>
          <a:bodyPr lIns="0" tIns="0" rIns="0" bIns="0" rtlCol="0" anchor="t">
            <a:spAutoFit/>
          </a:bodyPr>
          <a:lstStyle/>
          <a:p>
            <a:pPr marL="0" lvl="0" indent="0" algn="just">
              <a:lnSpc>
                <a:spcPts val="3914"/>
              </a:lnSpc>
              <a:spcBef>
                <a:spcPct val="0"/>
              </a:spcBef>
            </a:pPr>
            <a:r>
              <a:rPr lang="en-US" sz="2899" spc="173">
                <a:solidFill>
                  <a:srgbClr val="000000"/>
                </a:solidFill>
                <a:latin typeface="DM Sans"/>
              </a:rPr>
              <a:t>Todo comenzó como una idea para ayudar al transporte escolar de un colegio donde trabaja un familiar. Casualmente, para llevar a cabo este proyecto, necesitaba aprender sobre grafos, y justo en esta clase es donde estamos abordando este tema.</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TextBox 16"/>
          <p:cNvSpPr txBox="1"/>
          <p:nvPr/>
        </p:nvSpPr>
        <p:spPr>
          <a:xfrm>
            <a:off x="3688802" y="1238250"/>
            <a:ext cx="10910396" cy="1603636"/>
          </a:xfrm>
          <a:prstGeom prst="rect">
            <a:avLst/>
          </a:prstGeom>
        </p:spPr>
        <p:txBody>
          <a:bodyPr lIns="0" tIns="0" rIns="0" bIns="0" rtlCol="0" anchor="t">
            <a:spAutoFit/>
          </a:bodyPr>
          <a:lstStyle/>
          <a:p>
            <a:pPr algn="ctr">
              <a:lnSpc>
                <a:spcPts val="6003"/>
              </a:lnSpc>
            </a:pPr>
            <a:r>
              <a:rPr lang="en-US" sz="6900">
                <a:solidFill>
                  <a:srgbClr val="000000"/>
                </a:solidFill>
                <a:latin typeface="DM Sans Bold"/>
              </a:rPr>
              <a:t>Camino más corto:</a:t>
            </a:r>
          </a:p>
          <a:p>
            <a:pPr algn="ctr">
              <a:lnSpc>
                <a:spcPts val="6003"/>
              </a:lnSpc>
            </a:pPr>
            <a:r>
              <a:rPr lang="en-US" sz="6900">
                <a:solidFill>
                  <a:srgbClr val="000000"/>
                </a:solidFill>
                <a:latin typeface="DM Sans Bold"/>
              </a:rPr>
              <a:t>ventana con camino</a:t>
            </a:r>
          </a:p>
        </p:txBody>
      </p:sp>
      <p:sp>
        <p:nvSpPr>
          <p:cNvPr id="17" name="TextBox 17"/>
          <p:cNvSpPr txBox="1"/>
          <p:nvPr/>
        </p:nvSpPr>
        <p:spPr>
          <a:xfrm>
            <a:off x="4001198" y="3451444"/>
            <a:ext cx="10537715" cy="3872545"/>
          </a:xfrm>
          <a:prstGeom prst="rect">
            <a:avLst/>
          </a:prstGeom>
        </p:spPr>
        <p:txBody>
          <a:bodyPr lIns="0" tIns="0" rIns="0" bIns="0" rtlCol="0" anchor="t">
            <a:spAutoFit/>
          </a:bodyPr>
          <a:lstStyle/>
          <a:p>
            <a:pPr algn="just">
              <a:lnSpc>
                <a:spcPts val="4403"/>
              </a:lnSpc>
            </a:pPr>
            <a:r>
              <a:rPr lang="en-US" sz="3145">
                <a:solidFill>
                  <a:srgbClr val="000000"/>
                </a:solidFill>
                <a:latin typeface="Open Sans"/>
              </a:rPr>
              <a:t>Al ser un grafo dirigido, no necesariamente va a cambiar por completo toda la ruta tomada por el transporte escolar, ya que para llegar a alguna o varias casas que se encuentran cerca, va a tomar un camino similar. El peso de las aristas varía entre 1 y 50, lo que significa que hay cambios cada vez que se ejecuta el programa, como se observa en las siguientes pruebas.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741882" y="2576602"/>
            <a:ext cx="2594595" cy="5531113"/>
          </a:xfrm>
          <a:custGeom>
            <a:avLst/>
            <a:gdLst/>
            <a:ahLst/>
            <a:cxnLst/>
            <a:rect l="l" t="t" r="r" b="b"/>
            <a:pathLst>
              <a:path w="2594595" h="5531113">
                <a:moveTo>
                  <a:pt x="0" y="0"/>
                </a:moveTo>
                <a:lnTo>
                  <a:pt x="2594595" y="0"/>
                </a:lnTo>
                <a:lnTo>
                  <a:pt x="2594595" y="5531112"/>
                </a:lnTo>
                <a:lnTo>
                  <a:pt x="0" y="5531112"/>
                </a:lnTo>
                <a:lnTo>
                  <a:pt x="0" y="0"/>
                </a:lnTo>
                <a:close/>
              </a:path>
            </a:pathLst>
          </a:custGeom>
          <a:blipFill>
            <a:blip r:embed="rId29"/>
            <a:stretch>
              <a:fillRect/>
            </a:stretch>
          </a:blipFill>
        </p:spPr>
        <p:txBody>
          <a:bodyPr/>
          <a:lstStyle/>
          <a:p>
            <a:endParaRPr lang="es-MX"/>
          </a:p>
        </p:txBody>
      </p:sp>
      <p:sp>
        <p:nvSpPr>
          <p:cNvPr id="17" name="Freeform 17"/>
          <p:cNvSpPr/>
          <p:nvPr/>
        </p:nvSpPr>
        <p:spPr>
          <a:xfrm>
            <a:off x="3336477" y="2576602"/>
            <a:ext cx="2667540" cy="5511559"/>
          </a:xfrm>
          <a:custGeom>
            <a:avLst/>
            <a:gdLst/>
            <a:ahLst/>
            <a:cxnLst/>
            <a:rect l="l" t="t" r="r" b="b"/>
            <a:pathLst>
              <a:path w="2667540" h="5511559">
                <a:moveTo>
                  <a:pt x="0" y="0"/>
                </a:moveTo>
                <a:lnTo>
                  <a:pt x="2667540" y="0"/>
                </a:lnTo>
                <a:lnTo>
                  <a:pt x="2667540" y="5511559"/>
                </a:lnTo>
                <a:lnTo>
                  <a:pt x="0" y="5511559"/>
                </a:lnTo>
                <a:lnTo>
                  <a:pt x="0" y="0"/>
                </a:lnTo>
                <a:close/>
              </a:path>
            </a:pathLst>
          </a:custGeom>
          <a:blipFill>
            <a:blip r:embed="rId30"/>
            <a:stretch>
              <a:fillRect/>
            </a:stretch>
          </a:blipFill>
        </p:spPr>
        <p:txBody>
          <a:bodyPr/>
          <a:lstStyle/>
          <a:p>
            <a:endParaRPr lang="es-MX"/>
          </a:p>
        </p:txBody>
      </p:sp>
      <p:sp>
        <p:nvSpPr>
          <p:cNvPr id="18" name="Freeform 18"/>
          <p:cNvSpPr/>
          <p:nvPr/>
        </p:nvSpPr>
        <p:spPr>
          <a:xfrm>
            <a:off x="6004017" y="2576602"/>
            <a:ext cx="2587890" cy="5531113"/>
          </a:xfrm>
          <a:custGeom>
            <a:avLst/>
            <a:gdLst/>
            <a:ahLst/>
            <a:cxnLst/>
            <a:rect l="l" t="t" r="r" b="b"/>
            <a:pathLst>
              <a:path w="2587890" h="5531113">
                <a:moveTo>
                  <a:pt x="0" y="0"/>
                </a:moveTo>
                <a:lnTo>
                  <a:pt x="2587891" y="0"/>
                </a:lnTo>
                <a:lnTo>
                  <a:pt x="2587891" y="5531112"/>
                </a:lnTo>
                <a:lnTo>
                  <a:pt x="0" y="5531112"/>
                </a:lnTo>
                <a:lnTo>
                  <a:pt x="0" y="0"/>
                </a:lnTo>
                <a:close/>
              </a:path>
            </a:pathLst>
          </a:custGeom>
          <a:blipFill>
            <a:blip r:embed="rId31"/>
            <a:stretch>
              <a:fillRect/>
            </a:stretch>
          </a:blipFill>
        </p:spPr>
        <p:txBody>
          <a:bodyPr/>
          <a:lstStyle/>
          <a:p>
            <a:endParaRPr lang="es-MX"/>
          </a:p>
        </p:txBody>
      </p:sp>
      <p:sp>
        <p:nvSpPr>
          <p:cNvPr id="19" name="AutoShape 19"/>
          <p:cNvSpPr/>
          <p:nvPr/>
        </p:nvSpPr>
        <p:spPr>
          <a:xfrm flipV="1">
            <a:off x="741882" y="4132570"/>
            <a:ext cx="1738892" cy="1004"/>
          </a:xfrm>
          <a:prstGeom prst="line">
            <a:avLst/>
          </a:prstGeom>
          <a:ln w="28575" cap="flat">
            <a:solidFill>
              <a:srgbClr val="FF3131"/>
            </a:solidFill>
            <a:prstDash val="solid"/>
            <a:headEnd type="none" w="sm" len="sm"/>
            <a:tailEnd type="none" w="sm" len="sm"/>
          </a:ln>
        </p:spPr>
        <p:txBody>
          <a:bodyPr/>
          <a:lstStyle/>
          <a:p>
            <a:endParaRPr lang="es-MX"/>
          </a:p>
        </p:txBody>
      </p:sp>
      <p:sp>
        <p:nvSpPr>
          <p:cNvPr id="20" name="AutoShape 20"/>
          <p:cNvSpPr/>
          <p:nvPr/>
        </p:nvSpPr>
        <p:spPr>
          <a:xfrm>
            <a:off x="760932" y="5273490"/>
            <a:ext cx="1738892" cy="0"/>
          </a:xfrm>
          <a:prstGeom prst="line">
            <a:avLst/>
          </a:prstGeom>
          <a:ln w="28575" cap="flat">
            <a:solidFill>
              <a:srgbClr val="FF3131"/>
            </a:solidFill>
            <a:prstDash val="solid"/>
            <a:headEnd type="none" w="sm" len="sm"/>
            <a:tailEnd type="none" w="sm" len="sm"/>
          </a:ln>
        </p:spPr>
        <p:txBody>
          <a:bodyPr/>
          <a:lstStyle/>
          <a:p>
            <a:endParaRPr lang="es-MX"/>
          </a:p>
        </p:txBody>
      </p:sp>
      <p:sp>
        <p:nvSpPr>
          <p:cNvPr id="21" name="AutoShape 21"/>
          <p:cNvSpPr/>
          <p:nvPr/>
        </p:nvSpPr>
        <p:spPr>
          <a:xfrm flipV="1">
            <a:off x="3336477" y="3314853"/>
            <a:ext cx="1769064" cy="0"/>
          </a:xfrm>
          <a:prstGeom prst="line">
            <a:avLst/>
          </a:prstGeom>
          <a:ln w="28575" cap="flat">
            <a:solidFill>
              <a:srgbClr val="FF3131"/>
            </a:solidFill>
            <a:prstDash val="solid"/>
            <a:headEnd type="none" w="sm" len="sm"/>
            <a:tailEnd type="none" w="sm" len="sm"/>
          </a:ln>
        </p:spPr>
        <p:txBody>
          <a:bodyPr/>
          <a:lstStyle/>
          <a:p>
            <a:endParaRPr lang="es-MX"/>
          </a:p>
        </p:txBody>
      </p:sp>
      <p:sp>
        <p:nvSpPr>
          <p:cNvPr id="22" name="AutoShape 22"/>
          <p:cNvSpPr/>
          <p:nvPr/>
        </p:nvSpPr>
        <p:spPr>
          <a:xfrm flipV="1">
            <a:off x="5994492" y="3864375"/>
            <a:ext cx="1769064" cy="0"/>
          </a:xfrm>
          <a:prstGeom prst="line">
            <a:avLst/>
          </a:prstGeom>
          <a:ln w="28575" cap="flat">
            <a:solidFill>
              <a:srgbClr val="FF3131"/>
            </a:solidFill>
            <a:prstDash val="solid"/>
            <a:headEnd type="none" w="sm" len="sm"/>
            <a:tailEnd type="none" w="sm" len="sm"/>
          </a:ln>
        </p:spPr>
        <p:txBody>
          <a:bodyPr/>
          <a:lstStyle/>
          <a:p>
            <a:endParaRPr lang="es-MX"/>
          </a:p>
        </p:txBody>
      </p:sp>
      <p:sp>
        <p:nvSpPr>
          <p:cNvPr id="23" name="Freeform 23"/>
          <p:cNvSpPr/>
          <p:nvPr/>
        </p:nvSpPr>
        <p:spPr>
          <a:xfrm>
            <a:off x="9582508" y="2630586"/>
            <a:ext cx="2675429" cy="5518490"/>
          </a:xfrm>
          <a:custGeom>
            <a:avLst/>
            <a:gdLst/>
            <a:ahLst/>
            <a:cxnLst/>
            <a:rect l="l" t="t" r="r" b="b"/>
            <a:pathLst>
              <a:path w="2675429" h="5518490">
                <a:moveTo>
                  <a:pt x="0" y="0"/>
                </a:moveTo>
                <a:lnTo>
                  <a:pt x="2675428" y="0"/>
                </a:lnTo>
                <a:lnTo>
                  <a:pt x="2675428" y="5518490"/>
                </a:lnTo>
                <a:lnTo>
                  <a:pt x="0" y="5518490"/>
                </a:lnTo>
                <a:lnTo>
                  <a:pt x="0" y="0"/>
                </a:lnTo>
                <a:close/>
              </a:path>
            </a:pathLst>
          </a:custGeom>
          <a:blipFill>
            <a:blip r:embed="rId32"/>
            <a:stretch>
              <a:fillRect/>
            </a:stretch>
          </a:blipFill>
        </p:spPr>
        <p:txBody>
          <a:bodyPr/>
          <a:lstStyle/>
          <a:p>
            <a:endParaRPr lang="es-MX"/>
          </a:p>
        </p:txBody>
      </p:sp>
      <p:sp>
        <p:nvSpPr>
          <p:cNvPr id="24" name="AutoShape 24"/>
          <p:cNvSpPr/>
          <p:nvPr/>
        </p:nvSpPr>
        <p:spPr>
          <a:xfrm>
            <a:off x="9587181" y="4209360"/>
            <a:ext cx="1756462" cy="0"/>
          </a:xfrm>
          <a:prstGeom prst="line">
            <a:avLst/>
          </a:prstGeom>
          <a:ln w="28575" cap="flat">
            <a:solidFill>
              <a:srgbClr val="FF3131"/>
            </a:solidFill>
            <a:prstDash val="solid"/>
            <a:headEnd type="none" w="sm" len="sm"/>
            <a:tailEnd type="none" w="sm" len="sm"/>
          </a:ln>
        </p:spPr>
        <p:txBody>
          <a:bodyPr/>
          <a:lstStyle/>
          <a:p>
            <a:endParaRPr lang="es-MX"/>
          </a:p>
        </p:txBody>
      </p:sp>
      <p:sp>
        <p:nvSpPr>
          <p:cNvPr id="25" name="AutoShape 25"/>
          <p:cNvSpPr/>
          <p:nvPr/>
        </p:nvSpPr>
        <p:spPr>
          <a:xfrm>
            <a:off x="9587181" y="5332381"/>
            <a:ext cx="1766675" cy="0"/>
          </a:xfrm>
          <a:prstGeom prst="line">
            <a:avLst/>
          </a:prstGeom>
          <a:ln w="28575" cap="flat">
            <a:solidFill>
              <a:srgbClr val="FF3131"/>
            </a:solidFill>
            <a:prstDash val="solid"/>
            <a:headEnd type="none" w="sm" len="sm"/>
            <a:tailEnd type="none" w="sm" len="sm"/>
          </a:ln>
        </p:spPr>
        <p:txBody>
          <a:bodyPr/>
          <a:lstStyle/>
          <a:p>
            <a:endParaRPr lang="es-MX"/>
          </a:p>
        </p:txBody>
      </p:sp>
      <p:sp>
        <p:nvSpPr>
          <p:cNvPr id="26" name="Freeform 26"/>
          <p:cNvSpPr/>
          <p:nvPr/>
        </p:nvSpPr>
        <p:spPr>
          <a:xfrm>
            <a:off x="12231106" y="2618662"/>
            <a:ext cx="2642087" cy="5530414"/>
          </a:xfrm>
          <a:custGeom>
            <a:avLst/>
            <a:gdLst/>
            <a:ahLst/>
            <a:cxnLst/>
            <a:rect l="l" t="t" r="r" b="b"/>
            <a:pathLst>
              <a:path w="2642087" h="5530414">
                <a:moveTo>
                  <a:pt x="0" y="0"/>
                </a:moveTo>
                <a:lnTo>
                  <a:pt x="2642087" y="0"/>
                </a:lnTo>
                <a:lnTo>
                  <a:pt x="2642087" y="5530414"/>
                </a:lnTo>
                <a:lnTo>
                  <a:pt x="0" y="5530414"/>
                </a:lnTo>
                <a:lnTo>
                  <a:pt x="0" y="0"/>
                </a:lnTo>
                <a:close/>
              </a:path>
            </a:pathLst>
          </a:custGeom>
          <a:blipFill>
            <a:blip r:embed="rId33"/>
            <a:stretch>
              <a:fillRect/>
            </a:stretch>
          </a:blipFill>
        </p:spPr>
        <p:txBody>
          <a:bodyPr/>
          <a:lstStyle/>
          <a:p>
            <a:endParaRPr lang="es-MX"/>
          </a:p>
        </p:txBody>
      </p:sp>
      <p:sp>
        <p:nvSpPr>
          <p:cNvPr id="27" name="AutoShape 27"/>
          <p:cNvSpPr/>
          <p:nvPr/>
        </p:nvSpPr>
        <p:spPr>
          <a:xfrm>
            <a:off x="12231106" y="3343956"/>
            <a:ext cx="2154389" cy="0"/>
          </a:xfrm>
          <a:prstGeom prst="line">
            <a:avLst/>
          </a:prstGeom>
          <a:ln w="28575" cap="flat">
            <a:solidFill>
              <a:srgbClr val="FF3131"/>
            </a:solidFill>
            <a:prstDash val="solid"/>
            <a:headEnd type="none" w="sm" len="sm"/>
            <a:tailEnd type="none" w="sm" len="sm"/>
          </a:ln>
        </p:spPr>
        <p:txBody>
          <a:bodyPr/>
          <a:lstStyle/>
          <a:p>
            <a:endParaRPr lang="es-MX"/>
          </a:p>
        </p:txBody>
      </p:sp>
      <p:sp>
        <p:nvSpPr>
          <p:cNvPr id="28" name="Freeform 28"/>
          <p:cNvSpPr/>
          <p:nvPr/>
        </p:nvSpPr>
        <p:spPr>
          <a:xfrm>
            <a:off x="14873193" y="2630586"/>
            <a:ext cx="2573455" cy="5435766"/>
          </a:xfrm>
          <a:custGeom>
            <a:avLst/>
            <a:gdLst/>
            <a:ahLst/>
            <a:cxnLst/>
            <a:rect l="l" t="t" r="r" b="b"/>
            <a:pathLst>
              <a:path w="2573455" h="5435766">
                <a:moveTo>
                  <a:pt x="0" y="0"/>
                </a:moveTo>
                <a:lnTo>
                  <a:pt x="2573454" y="0"/>
                </a:lnTo>
                <a:lnTo>
                  <a:pt x="2573454" y="5435766"/>
                </a:lnTo>
                <a:lnTo>
                  <a:pt x="0" y="5435766"/>
                </a:lnTo>
                <a:lnTo>
                  <a:pt x="0" y="0"/>
                </a:lnTo>
                <a:close/>
              </a:path>
            </a:pathLst>
          </a:custGeom>
          <a:blipFill>
            <a:blip r:embed="rId34"/>
            <a:stretch>
              <a:fillRect/>
            </a:stretch>
          </a:blipFill>
        </p:spPr>
        <p:txBody>
          <a:bodyPr/>
          <a:lstStyle/>
          <a:p>
            <a:endParaRPr lang="es-MX"/>
          </a:p>
        </p:txBody>
      </p:sp>
      <p:sp>
        <p:nvSpPr>
          <p:cNvPr id="29" name="AutoShape 29"/>
          <p:cNvSpPr/>
          <p:nvPr/>
        </p:nvSpPr>
        <p:spPr>
          <a:xfrm flipV="1">
            <a:off x="14892243" y="3888188"/>
            <a:ext cx="1769064" cy="0"/>
          </a:xfrm>
          <a:prstGeom prst="line">
            <a:avLst/>
          </a:prstGeom>
          <a:ln w="28575" cap="flat">
            <a:solidFill>
              <a:srgbClr val="FF3131"/>
            </a:solidFill>
            <a:prstDash val="solid"/>
            <a:headEnd type="none" w="sm" len="sm"/>
            <a:tailEnd type="none" w="sm" len="sm"/>
          </a:ln>
        </p:spPr>
        <p:txBody>
          <a:bodyPr/>
          <a:lstStyle/>
          <a:p>
            <a:endParaRPr lang="es-MX"/>
          </a:p>
        </p:txBody>
      </p:sp>
      <p:sp>
        <p:nvSpPr>
          <p:cNvPr id="30" name="TextBox 30"/>
          <p:cNvSpPr txBox="1"/>
          <p:nvPr/>
        </p:nvSpPr>
        <p:spPr>
          <a:xfrm>
            <a:off x="2641714" y="523875"/>
            <a:ext cx="13004573" cy="1162050"/>
          </a:xfrm>
          <a:prstGeom prst="rect">
            <a:avLst/>
          </a:prstGeom>
        </p:spPr>
        <p:txBody>
          <a:bodyPr lIns="0" tIns="0" rIns="0" bIns="0" rtlCol="0" anchor="t">
            <a:spAutoFit/>
          </a:bodyPr>
          <a:lstStyle/>
          <a:p>
            <a:pPr algn="ctr">
              <a:lnSpc>
                <a:spcPts val="4350"/>
              </a:lnSpc>
            </a:pPr>
            <a:r>
              <a:rPr lang="en-US" sz="5000">
                <a:solidFill>
                  <a:srgbClr val="000000"/>
                </a:solidFill>
                <a:latin typeface="DM Sans Bold"/>
              </a:rPr>
              <a:t>Camino más corto:</a:t>
            </a:r>
          </a:p>
          <a:p>
            <a:pPr algn="ctr">
              <a:lnSpc>
                <a:spcPts val="4350"/>
              </a:lnSpc>
            </a:pPr>
            <a:r>
              <a:rPr lang="en-US" sz="5000">
                <a:solidFill>
                  <a:srgbClr val="000000"/>
                </a:solidFill>
                <a:latin typeface="DM Sans Bold"/>
              </a:rPr>
              <a:t>ventana con pruebas de cambios de ruta</a:t>
            </a:r>
          </a:p>
        </p:txBody>
      </p:sp>
      <p:sp>
        <p:nvSpPr>
          <p:cNvPr id="31" name="TextBox 31"/>
          <p:cNvSpPr txBox="1"/>
          <p:nvPr/>
        </p:nvSpPr>
        <p:spPr>
          <a:xfrm>
            <a:off x="2754476" y="2021780"/>
            <a:ext cx="3831543" cy="349250"/>
          </a:xfrm>
          <a:prstGeom prst="rect">
            <a:avLst/>
          </a:prstGeom>
        </p:spPr>
        <p:txBody>
          <a:bodyPr lIns="0" tIns="0" rIns="0" bIns="0" rtlCol="0" anchor="t">
            <a:spAutoFit/>
          </a:bodyPr>
          <a:lstStyle/>
          <a:p>
            <a:pPr algn="ctr">
              <a:lnSpc>
                <a:spcPts val="2800"/>
              </a:lnSpc>
            </a:pPr>
            <a:r>
              <a:rPr lang="en-US" sz="2000">
                <a:solidFill>
                  <a:srgbClr val="000000"/>
                </a:solidFill>
                <a:latin typeface="Open Sans Italics"/>
              </a:rPr>
              <a:t>Primera ejecución del programa</a:t>
            </a:r>
          </a:p>
        </p:txBody>
      </p:sp>
      <p:sp>
        <p:nvSpPr>
          <p:cNvPr id="32" name="TextBox 32"/>
          <p:cNvSpPr txBox="1"/>
          <p:nvPr/>
        </p:nvSpPr>
        <p:spPr>
          <a:xfrm>
            <a:off x="11636378" y="2021780"/>
            <a:ext cx="3831543" cy="349250"/>
          </a:xfrm>
          <a:prstGeom prst="rect">
            <a:avLst/>
          </a:prstGeom>
        </p:spPr>
        <p:txBody>
          <a:bodyPr lIns="0" tIns="0" rIns="0" bIns="0" rtlCol="0" anchor="t">
            <a:spAutoFit/>
          </a:bodyPr>
          <a:lstStyle/>
          <a:p>
            <a:pPr algn="ctr">
              <a:lnSpc>
                <a:spcPts val="2800"/>
              </a:lnSpc>
            </a:pPr>
            <a:r>
              <a:rPr lang="en-US" sz="2000">
                <a:solidFill>
                  <a:srgbClr val="000000"/>
                </a:solidFill>
                <a:latin typeface="Open Sans Italics"/>
              </a:rPr>
              <a:t>Segunda ejecución del programa</a:t>
            </a:r>
          </a:p>
        </p:txBody>
      </p:sp>
      <p:sp>
        <p:nvSpPr>
          <p:cNvPr id="33" name="AutoShape 33"/>
          <p:cNvSpPr/>
          <p:nvPr/>
        </p:nvSpPr>
        <p:spPr>
          <a:xfrm>
            <a:off x="2465263" y="4133574"/>
            <a:ext cx="15511" cy="1139917"/>
          </a:xfrm>
          <a:prstGeom prst="line">
            <a:avLst/>
          </a:prstGeom>
          <a:ln w="38100" cap="flat">
            <a:solidFill>
              <a:srgbClr val="FF3131"/>
            </a:solidFill>
            <a:prstDash val="solid"/>
            <a:headEnd type="none" w="sm" len="sm"/>
            <a:tailEnd type="none" w="sm" len="sm"/>
          </a:ln>
        </p:spPr>
        <p:txBody>
          <a:bodyPr/>
          <a:lstStyle/>
          <a:p>
            <a:endParaRPr lang="es-MX"/>
          </a:p>
        </p:txBody>
      </p:sp>
      <p:sp>
        <p:nvSpPr>
          <p:cNvPr id="34" name="AutoShape 34"/>
          <p:cNvSpPr/>
          <p:nvPr/>
        </p:nvSpPr>
        <p:spPr>
          <a:xfrm>
            <a:off x="760930" y="4133833"/>
            <a:ext cx="15511" cy="1139917"/>
          </a:xfrm>
          <a:prstGeom prst="line">
            <a:avLst/>
          </a:prstGeom>
          <a:ln w="38100" cap="flat">
            <a:solidFill>
              <a:srgbClr val="FF3131"/>
            </a:solidFill>
            <a:prstDash val="solid"/>
            <a:headEnd type="none" w="sm" len="sm"/>
            <a:tailEnd type="none" w="sm" len="sm"/>
          </a:ln>
        </p:spPr>
        <p:txBody>
          <a:bodyPr/>
          <a:lstStyle/>
          <a:p>
            <a:endParaRPr lang="es-MX"/>
          </a:p>
        </p:txBody>
      </p:sp>
      <p:sp>
        <p:nvSpPr>
          <p:cNvPr id="35" name="AutoShape 35"/>
          <p:cNvSpPr/>
          <p:nvPr/>
        </p:nvSpPr>
        <p:spPr>
          <a:xfrm>
            <a:off x="5088260" y="3303942"/>
            <a:ext cx="69309" cy="4784219"/>
          </a:xfrm>
          <a:prstGeom prst="line">
            <a:avLst/>
          </a:prstGeom>
          <a:ln w="38100" cap="flat">
            <a:solidFill>
              <a:srgbClr val="FF3131"/>
            </a:solidFill>
            <a:prstDash val="solid"/>
            <a:headEnd type="none" w="sm" len="sm"/>
            <a:tailEnd type="none" w="sm" len="sm"/>
          </a:ln>
        </p:spPr>
        <p:txBody>
          <a:bodyPr/>
          <a:lstStyle/>
          <a:p>
            <a:endParaRPr lang="es-MX"/>
          </a:p>
        </p:txBody>
      </p:sp>
      <p:sp>
        <p:nvSpPr>
          <p:cNvPr id="36" name="AutoShape 36"/>
          <p:cNvSpPr/>
          <p:nvPr/>
        </p:nvSpPr>
        <p:spPr>
          <a:xfrm flipH="1">
            <a:off x="3336477" y="3303666"/>
            <a:ext cx="19048" cy="4784495"/>
          </a:xfrm>
          <a:prstGeom prst="line">
            <a:avLst/>
          </a:prstGeom>
          <a:ln w="38100" cap="flat">
            <a:solidFill>
              <a:srgbClr val="FF3131"/>
            </a:solidFill>
            <a:prstDash val="solid"/>
            <a:headEnd type="none" w="sm" len="sm"/>
            <a:tailEnd type="none" w="sm" len="sm"/>
          </a:ln>
        </p:spPr>
        <p:txBody>
          <a:bodyPr/>
          <a:lstStyle/>
          <a:p>
            <a:endParaRPr lang="es-MX"/>
          </a:p>
        </p:txBody>
      </p:sp>
      <p:sp>
        <p:nvSpPr>
          <p:cNvPr id="37" name="AutoShape 37"/>
          <p:cNvSpPr/>
          <p:nvPr/>
        </p:nvSpPr>
        <p:spPr>
          <a:xfrm>
            <a:off x="7744506" y="2881366"/>
            <a:ext cx="0" cy="983009"/>
          </a:xfrm>
          <a:prstGeom prst="line">
            <a:avLst/>
          </a:prstGeom>
          <a:ln w="38100" cap="flat">
            <a:solidFill>
              <a:srgbClr val="FF3131"/>
            </a:solidFill>
            <a:prstDash val="solid"/>
            <a:headEnd type="none" w="sm" len="sm"/>
            <a:tailEnd type="none" w="sm" len="sm"/>
          </a:ln>
        </p:spPr>
        <p:txBody>
          <a:bodyPr/>
          <a:lstStyle/>
          <a:p>
            <a:endParaRPr lang="es-MX"/>
          </a:p>
        </p:txBody>
      </p:sp>
      <p:sp>
        <p:nvSpPr>
          <p:cNvPr id="38" name="AutoShape 38"/>
          <p:cNvSpPr/>
          <p:nvPr/>
        </p:nvSpPr>
        <p:spPr>
          <a:xfrm>
            <a:off x="6013542" y="2881366"/>
            <a:ext cx="0" cy="983009"/>
          </a:xfrm>
          <a:prstGeom prst="line">
            <a:avLst/>
          </a:prstGeom>
          <a:ln w="38100" cap="flat">
            <a:solidFill>
              <a:srgbClr val="FF3131"/>
            </a:solidFill>
            <a:prstDash val="solid"/>
            <a:headEnd type="none" w="sm" len="sm"/>
            <a:tailEnd type="none" w="sm" len="sm"/>
          </a:ln>
        </p:spPr>
        <p:txBody>
          <a:bodyPr/>
          <a:lstStyle/>
          <a:p>
            <a:endParaRPr lang="es-MX"/>
          </a:p>
        </p:txBody>
      </p:sp>
      <p:sp>
        <p:nvSpPr>
          <p:cNvPr id="39" name="AutoShape 39"/>
          <p:cNvSpPr/>
          <p:nvPr/>
        </p:nvSpPr>
        <p:spPr>
          <a:xfrm>
            <a:off x="14371271" y="3333903"/>
            <a:ext cx="0" cy="4754258"/>
          </a:xfrm>
          <a:prstGeom prst="line">
            <a:avLst/>
          </a:prstGeom>
          <a:ln w="38100" cap="flat">
            <a:solidFill>
              <a:srgbClr val="FF3131"/>
            </a:solidFill>
            <a:prstDash val="solid"/>
            <a:headEnd type="none" w="sm" len="sm"/>
            <a:tailEnd type="none" w="sm" len="sm"/>
          </a:ln>
        </p:spPr>
        <p:txBody>
          <a:bodyPr/>
          <a:lstStyle/>
          <a:p>
            <a:endParaRPr lang="es-MX"/>
          </a:p>
        </p:txBody>
      </p:sp>
      <p:sp>
        <p:nvSpPr>
          <p:cNvPr id="40" name="AutoShape 40"/>
          <p:cNvSpPr/>
          <p:nvPr/>
        </p:nvSpPr>
        <p:spPr>
          <a:xfrm>
            <a:off x="12243745" y="3333903"/>
            <a:ext cx="0" cy="4754258"/>
          </a:xfrm>
          <a:prstGeom prst="line">
            <a:avLst/>
          </a:prstGeom>
          <a:ln w="38100" cap="flat">
            <a:solidFill>
              <a:srgbClr val="FF3131"/>
            </a:solidFill>
            <a:prstDash val="solid"/>
            <a:headEnd type="none" w="sm" len="sm"/>
            <a:tailEnd type="none" w="sm" len="sm"/>
          </a:ln>
        </p:spPr>
        <p:txBody>
          <a:bodyPr/>
          <a:lstStyle/>
          <a:p>
            <a:endParaRPr lang="es-MX"/>
          </a:p>
        </p:txBody>
      </p:sp>
      <p:sp>
        <p:nvSpPr>
          <p:cNvPr id="41" name="AutoShape 41"/>
          <p:cNvSpPr/>
          <p:nvPr/>
        </p:nvSpPr>
        <p:spPr>
          <a:xfrm>
            <a:off x="16649712" y="2919466"/>
            <a:ext cx="0" cy="983009"/>
          </a:xfrm>
          <a:prstGeom prst="line">
            <a:avLst/>
          </a:prstGeom>
          <a:ln w="38100" cap="flat">
            <a:solidFill>
              <a:srgbClr val="FF3131"/>
            </a:solidFill>
            <a:prstDash val="solid"/>
            <a:headEnd type="none" w="sm" len="sm"/>
            <a:tailEnd type="none" w="sm" len="sm"/>
          </a:ln>
        </p:spPr>
        <p:txBody>
          <a:bodyPr/>
          <a:lstStyle/>
          <a:p>
            <a:endParaRPr lang="es-MX"/>
          </a:p>
        </p:txBody>
      </p:sp>
      <p:sp>
        <p:nvSpPr>
          <p:cNvPr id="42" name="AutoShape 42"/>
          <p:cNvSpPr/>
          <p:nvPr/>
        </p:nvSpPr>
        <p:spPr>
          <a:xfrm>
            <a:off x="14899101" y="2919466"/>
            <a:ext cx="0" cy="983009"/>
          </a:xfrm>
          <a:prstGeom prst="line">
            <a:avLst/>
          </a:prstGeom>
          <a:ln w="38100" cap="flat">
            <a:solidFill>
              <a:srgbClr val="FF3131"/>
            </a:solidFill>
            <a:prstDash val="solid"/>
            <a:headEnd type="none" w="sm" len="sm"/>
            <a:tailEnd type="none" w="sm" len="sm"/>
          </a:ln>
        </p:spPr>
        <p:txBody>
          <a:bodyPr/>
          <a:lstStyle/>
          <a:p>
            <a:endParaRPr lang="es-MX"/>
          </a:p>
        </p:txBody>
      </p:sp>
      <p:sp>
        <p:nvSpPr>
          <p:cNvPr id="43" name="AutoShape 43"/>
          <p:cNvSpPr/>
          <p:nvPr/>
        </p:nvSpPr>
        <p:spPr>
          <a:xfrm>
            <a:off x="11324594" y="4209360"/>
            <a:ext cx="19050" cy="1132798"/>
          </a:xfrm>
          <a:prstGeom prst="line">
            <a:avLst/>
          </a:prstGeom>
          <a:ln w="38100" cap="flat">
            <a:solidFill>
              <a:srgbClr val="FF3131"/>
            </a:solidFill>
            <a:prstDash val="solid"/>
            <a:headEnd type="none" w="sm" len="sm"/>
            <a:tailEnd type="none" w="sm" len="sm"/>
          </a:ln>
        </p:spPr>
        <p:txBody>
          <a:bodyPr/>
          <a:lstStyle/>
          <a:p>
            <a:endParaRPr lang="es-MX"/>
          </a:p>
        </p:txBody>
      </p:sp>
      <p:sp>
        <p:nvSpPr>
          <p:cNvPr id="44" name="AutoShape 44"/>
          <p:cNvSpPr/>
          <p:nvPr/>
        </p:nvSpPr>
        <p:spPr>
          <a:xfrm>
            <a:off x="9606231" y="4209360"/>
            <a:ext cx="0" cy="1113242"/>
          </a:xfrm>
          <a:prstGeom prst="line">
            <a:avLst/>
          </a:prstGeom>
          <a:ln w="38100" cap="flat">
            <a:solidFill>
              <a:srgbClr val="FF3131"/>
            </a:solidFill>
            <a:prstDash val="solid"/>
            <a:headEnd type="none" w="sm" len="sm"/>
            <a:tailEnd type="none" w="sm" len="sm"/>
          </a:ln>
        </p:spPr>
        <p:txBody>
          <a:bodyPr/>
          <a:lstStyle/>
          <a:p>
            <a:endParaRPr lang="es-MX"/>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4301344"/>
            <a:ext cx="10910396" cy="1618850"/>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Conclusiones</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031580" y="1281236"/>
            <a:ext cx="10224839" cy="1700401"/>
          </a:xfrm>
          <a:prstGeom prst="rect">
            <a:avLst/>
          </a:prstGeom>
        </p:spPr>
        <p:txBody>
          <a:bodyPr lIns="0" tIns="0" rIns="0" bIns="0" rtlCol="0" anchor="t">
            <a:spAutoFit/>
          </a:bodyPr>
          <a:lstStyle/>
          <a:p>
            <a:pPr algn="ctr">
              <a:lnSpc>
                <a:spcPts val="6531"/>
              </a:lnSpc>
            </a:pPr>
            <a:r>
              <a:rPr lang="en-US" sz="6733">
                <a:solidFill>
                  <a:srgbClr val="000000"/>
                </a:solidFill>
                <a:latin typeface="DM Sans Bold"/>
              </a:rPr>
              <a:t>¿Qué tan óptimo resultó</a:t>
            </a:r>
          </a:p>
          <a:p>
            <a:pPr algn="ctr">
              <a:lnSpc>
                <a:spcPts val="6531"/>
              </a:lnSpc>
            </a:pPr>
            <a:r>
              <a:rPr lang="en-US" sz="6733">
                <a:solidFill>
                  <a:srgbClr val="000000"/>
                </a:solidFill>
                <a:latin typeface="DM Sans Bold"/>
              </a:rPr>
              <a:t>el modelo?</a:t>
            </a:r>
          </a:p>
        </p:txBody>
      </p:sp>
      <p:sp>
        <p:nvSpPr>
          <p:cNvPr id="4" name="TextBox 4"/>
          <p:cNvSpPr txBox="1"/>
          <p:nvPr/>
        </p:nvSpPr>
        <p:spPr>
          <a:xfrm>
            <a:off x="3525693" y="3658488"/>
            <a:ext cx="11236613" cy="4703446"/>
          </a:xfrm>
          <a:prstGeom prst="rect">
            <a:avLst/>
          </a:prstGeom>
        </p:spPr>
        <p:txBody>
          <a:bodyPr lIns="0" tIns="0" rIns="0" bIns="0" rtlCol="0" anchor="t">
            <a:spAutoFit/>
          </a:bodyPr>
          <a:lstStyle/>
          <a:p>
            <a:pPr marL="0" lvl="0" indent="0" algn="just">
              <a:lnSpc>
                <a:spcPts val="4184"/>
              </a:lnSpc>
              <a:spcBef>
                <a:spcPct val="0"/>
              </a:spcBef>
            </a:pPr>
            <a:r>
              <a:rPr lang="en-US" sz="3099" spc="185">
                <a:solidFill>
                  <a:srgbClr val="000000"/>
                </a:solidFill>
                <a:latin typeface="DM Sans"/>
              </a:rPr>
              <a:t>El usar el algoritmo de Dijkstra fue la mejor opción para nuestra problemática. Logramos encontrar el camino más corto desde el punto de salida hasta todas las casas dentro de una red urbana gracias al algoritmo de Dijkstra, tambien nos apoyamos del problema de TSP donde busca encontrar el camino más corto entre un punto de salida a puntos finales, creemos que fue un resultado muy óptimo gracias a los resultados.</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5003948" y="-2205054"/>
            <a:ext cx="2892762" cy="2919301"/>
          </a:xfrm>
          <a:custGeom>
            <a:avLst/>
            <a:gdLst/>
            <a:ahLst/>
            <a:cxnLst/>
            <a:rect l="l" t="t" r="r" b="b"/>
            <a:pathLst>
              <a:path w="2892762" h="2919301">
                <a:moveTo>
                  <a:pt x="0" y="0"/>
                </a:moveTo>
                <a:lnTo>
                  <a:pt x="2892762" y="0"/>
                </a:lnTo>
                <a:lnTo>
                  <a:pt x="2892762"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650767" y="1190625"/>
            <a:ext cx="8986466" cy="1863990"/>
          </a:xfrm>
          <a:prstGeom prst="rect">
            <a:avLst/>
          </a:prstGeom>
        </p:spPr>
        <p:txBody>
          <a:bodyPr lIns="0" tIns="0" rIns="0" bIns="0" rtlCol="0" anchor="t">
            <a:spAutoFit/>
          </a:bodyPr>
          <a:lstStyle/>
          <a:p>
            <a:pPr algn="ctr">
              <a:lnSpc>
                <a:spcPts val="7178"/>
              </a:lnSpc>
            </a:pPr>
            <a:r>
              <a:rPr lang="en-US" sz="7400">
                <a:solidFill>
                  <a:srgbClr val="000000"/>
                </a:solidFill>
                <a:latin typeface="DM Sans Bold"/>
              </a:rPr>
              <a:t>¿Cumplió las expectativas?</a:t>
            </a:r>
          </a:p>
        </p:txBody>
      </p:sp>
      <p:sp>
        <p:nvSpPr>
          <p:cNvPr id="4" name="TextBox 4"/>
          <p:cNvSpPr txBox="1"/>
          <p:nvPr/>
        </p:nvSpPr>
        <p:spPr>
          <a:xfrm>
            <a:off x="3525693" y="3385332"/>
            <a:ext cx="11236613" cy="2607945"/>
          </a:xfrm>
          <a:prstGeom prst="rect">
            <a:avLst/>
          </a:prstGeom>
        </p:spPr>
        <p:txBody>
          <a:bodyPr lIns="0" tIns="0" rIns="0" bIns="0" rtlCol="0" anchor="t">
            <a:spAutoFit/>
          </a:bodyPr>
          <a:lstStyle/>
          <a:p>
            <a:pPr marL="0" lvl="0" indent="0" algn="just">
              <a:lnSpc>
                <a:spcPts val="4184"/>
              </a:lnSpc>
              <a:spcBef>
                <a:spcPct val="0"/>
              </a:spcBef>
            </a:pPr>
            <a:r>
              <a:rPr lang="en-US" sz="3099" spc="185">
                <a:solidFill>
                  <a:srgbClr val="000000"/>
                </a:solidFill>
                <a:latin typeface="DM Sans"/>
              </a:rPr>
              <a:t>Con lo trabajado, me parece que nuestras expectativas estan satisfechas ya que el objetivo se cumplió. Hay margen de mejora, pero para ser un primer contacto con la programación para trabajar en grafos, me parece que todo salió bien.</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650767" y="1190625"/>
            <a:ext cx="8986466" cy="1863990"/>
          </a:xfrm>
          <a:prstGeom prst="rect">
            <a:avLst/>
          </a:prstGeom>
        </p:spPr>
        <p:txBody>
          <a:bodyPr lIns="0" tIns="0" rIns="0" bIns="0" rtlCol="0" anchor="t">
            <a:spAutoFit/>
          </a:bodyPr>
          <a:lstStyle/>
          <a:p>
            <a:pPr algn="ctr">
              <a:lnSpc>
                <a:spcPts val="7178"/>
              </a:lnSpc>
            </a:pPr>
            <a:r>
              <a:rPr lang="en-US" sz="7400">
                <a:solidFill>
                  <a:srgbClr val="000000"/>
                </a:solidFill>
                <a:latin typeface="DM Sans Bold"/>
              </a:rPr>
              <a:t>¿Qué se puede mejorar?</a:t>
            </a:r>
          </a:p>
        </p:txBody>
      </p:sp>
      <p:sp>
        <p:nvSpPr>
          <p:cNvPr id="4" name="TextBox 4"/>
          <p:cNvSpPr txBox="1"/>
          <p:nvPr/>
        </p:nvSpPr>
        <p:spPr>
          <a:xfrm>
            <a:off x="3525693" y="3579642"/>
            <a:ext cx="11236613" cy="3796666"/>
          </a:xfrm>
          <a:prstGeom prst="rect">
            <a:avLst/>
          </a:prstGeom>
        </p:spPr>
        <p:txBody>
          <a:bodyPr lIns="0" tIns="0" rIns="0" bIns="0" rtlCol="0" anchor="t">
            <a:spAutoFit/>
          </a:bodyPr>
          <a:lstStyle/>
          <a:p>
            <a:pPr marL="690874" lvl="1" indent="-345437" algn="just">
              <a:lnSpc>
                <a:spcPts val="4319"/>
              </a:lnSpc>
              <a:buFont typeface="Arial"/>
              <a:buChar char="•"/>
            </a:pPr>
            <a:r>
              <a:rPr lang="en-US" sz="3199" spc="191">
                <a:solidFill>
                  <a:srgbClr val="000000"/>
                </a:solidFill>
                <a:latin typeface="DM Sans"/>
              </a:rPr>
              <a:t>El código puede estar mejor estructurado.</a:t>
            </a:r>
          </a:p>
          <a:p>
            <a:pPr marL="690874" lvl="1" indent="-345437" algn="just">
              <a:lnSpc>
                <a:spcPts val="4319"/>
              </a:lnSpc>
              <a:buFont typeface="Arial"/>
              <a:buChar char="•"/>
            </a:pPr>
            <a:r>
              <a:rPr lang="en-US" sz="3199" spc="191">
                <a:solidFill>
                  <a:srgbClr val="000000"/>
                </a:solidFill>
                <a:latin typeface="DM Sans"/>
              </a:rPr>
              <a:t>Usar una interfaz gráfica más moderna.</a:t>
            </a:r>
          </a:p>
          <a:p>
            <a:pPr marL="690874" lvl="1" indent="-345437" algn="just">
              <a:lnSpc>
                <a:spcPts val="4319"/>
              </a:lnSpc>
              <a:buFont typeface="Arial"/>
              <a:buChar char="•"/>
            </a:pPr>
            <a:r>
              <a:rPr lang="en-US" sz="3199" spc="191">
                <a:solidFill>
                  <a:srgbClr val="000000"/>
                </a:solidFill>
                <a:latin typeface="DM Sans"/>
              </a:rPr>
              <a:t>Cerrar calles de manera personalizada.</a:t>
            </a:r>
          </a:p>
          <a:p>
            <a:pPr marL="690874" lvl="1" indent="-345437" algn="just">
              <a:lnSpc>
                <a:spcPts val="4319"/>
              </a:lnSpc>
              <a:buFont typeface="Arial"/>
              <a:buChar char="•"/>
            </a:pPr>
            <a:r>
              <a:rPr lang="en-US" sz="3199" spc="191">
                <a:solidFill>
                  <a:srgbClr val="000000"/>
                </a:solidFill>
                <a:latin typeface="DM Sans"/>
              </a:rPr>
              <a:t>Agregar más variedad de direcciones a las calles.</a:t>
            </a:r>
          </a:p>
          <a:p>
            <a:pPr marL="690874" lvl="1" indent="-345437" algn="just">
              <a:lnSpc>
                <a:spcPts val="4319"/>
              </a:lnSpc>
              <a:buFont typeface="Arial"/>
              <a:buChar char="•"/>
            </a:pPr>
            <a:r>
              <a:rPr lang="en-US" sz="3199" spc="191">
                <a:solidFill>
                  <a:srgbClr val="000000"/>
                </a:solidFill>
                <a:latin typeface="DM Sans"/>
              </a:rPr>
              <a:t>Poder agregar casas nuevas desde la interfaz gráfica.</a:t>
            </a:r>
          </a:p>
          <a:p>
            <a:pPr marL="690874" lvl="1" indent="-345437" algn="just">
              <a:lnSpc>
                <a:spcPts val="4319"/>
              </a:lnSpc>
              <a:buFont typeface="Arial"/>
              <a:buChar char="•"/>
            </a:pPr>
            <a:r>
              <a:rPr lang="en-US" sz="3199" spc="191">
                <a:solidFill>
                  <a:srgbClr val="000000"/>
                </a:solidFill>
                <a:latin typeface="DM Sans"/>
              </a:rPr>
              <a:t>Explotar de mejor manera networkx.</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650767" y="1190625"/>
            <a:ext cx="8986466" cy="959115"/>
          </a:xfrm>
          <a:prstGeom prst="rect">
            <a:avLst/>
          </a:prstGeom>
        </p:spPr>
        <p:txBody>
          <a:bodyPr lIns="0" tIns="0" rIns="0" bIns="0" rtlCol="0" anchor="t">
            <a:spAutoFit/>
          </a:bodyPr>
          <a:lstStyle/>
          <a:p>
            <a:pPr algn="ctr">
              <a:lnSpc>
                <a:spcPts val="7178"/>
              </a:lnSpc>
            </a:pPr>
            <a:r>
              <a:rPr lang="en-US" sz="7400">
                <a:solidFill>
                  <a:srgbClr val="000000"/>
                </a:solidFill>
                <a:latin typeface="DM Sans Bold"/>
              </a:rPr>
              <a:t>Referencias</a:t>
            </a:r>
          </a:p>
        </p:txBody>
      </p:sp>
      <p:sp>
        <p:nvSpPr>
          <p:cNvPr id="4" name="TextBox 4"/>
          <p:cNvSpPr txBox="1"/>
          <p:nvPr/>
        </p:nvSpPr>
        <p:spPr>
          <a:xfrm>
            <a:off x="3525693" y="2368141"/>
            <a:ext cx="11236613" cy="5857876"/>
          </a:xfrm>
          <a:prstGeom prst="rect">
            <a:avLst/>
          </a:prstGeom>
        </p:spPr>
        <p:txBody>
          <a:bodyPr lIns="0" tIns="0" rIns="0" bIns="0" rtlCol="0" anchor="t">
            <a:spAutoFit/>
          </a:bodyPr>
          <a:lstStyle/>
          <a:p>
            <a:pPr marL="539748" lvl="1" indent="-269874" algn="just">
              <a:lnSpc>
                <a:spcPts val="3374"/>
              </a:lnSpc>
              <a:buFont typeface="Arial"/>
              <a:buChar char="•"/>
            </a:pPr>
            <a:r>
              <a:rPr lang="en-US" sz="2499" spc="149">
                <a:solidFill>
                  <a:srgbClr val="000000"/>
                </a:solidFill>
                <a:latin typeface="DM Sans"/>
              </a:rPr>
              <a:t>Navone, E. C. (2023, 2 agosto). Algoritmo de la ruta más corta de Dijkstra - Introducción gráfica y detallada. freeCodeCamp.org. </a:t>
            </a:r>
            <a:r>
              <a:rPr lang="en-US" sz="2499" u="sng" spc="149">
                <a:solidFill>
                  <a:srgbClr val="000000"/>
                </a:solidFill>
                <a:latin typeface="DM Sans"/>
                <a:hlinkClick r:id="rId3" tooltip="https://www.freecodecamp.org/espanol/news/algoritmo-de-la-ruta-mas-corta-de-dijkstra-introduccion-grafica/"/>
              </a:rPr>
              <a:t>https://www.freecodecamp.org/espanol/news/algoritmo-de-la-ruta-mas-corta-de-dijkstra-introduccion-grafica/</a:t>
            </a:r>
          </a:p>
          <a:p>
            <a:pPr marL="539748" lvl="1" indent="-269874" algn="just">
              <a:lnSpc>
                <a:spcPts val="3374"/>
              </a:lnSpc>
              <a:buFont typeface="Arial"/>
              <a:buChar char="•"/>
            </a:pPr>
            <a:r>
              <a:rPr lang="en-US" sz="2499" spc="149">
                <a:solidFill>
                  <a:srgbClr val="000000"/>
                </a:solidFill>
                <a:latin typeface="DM Sans"/>
              </a:rPr>
              <a:t>Kuo, M. (2024, 18 abril). Algorithms for the Travelling Salesman Problem. Routific. </a:t>
            </a:r>
            <a:r>
              <a:rPr lang="en-US" sz="2499" u="sng" spc="149">
                <a:solidFill>
                  <a:srgbClr val="000000"/>
                </a:solidFill>
                <a:latin typeface="DM Sans"/>
                <a:hlinkClick r:id="rId4" tooltip="https://www.routific.com/blog/travelling-salesman-problem#:~:text=The%20Travelling%20Salesman%20Problem%20(TSP,set%20of%20locations%20just%20once."/>
              </a:rPr>
              <a:t>https://www.routific.com/blog/travelling-salesman-problem#:~:text=The%20Travelling%20Salesman%20Problem%20(TSP,set%20of%20locations%20just%20once.</a:t>
            </a:r>
          </a:p>
          <a:p>
            <a:pPr marL="539748" lvl="1" indent="-269874" algn="just">
              <a:lnSpc>
                <a:spcPts val="3374"/>
              </a:lnSpc>
              <a:buFont typeface="Arial"/>
              <a:buChar char="•"/>
            </a:pPr>
            <a:r>
              <a:rPr lang="en-US" sz="2499" spc="149">
                <a:solidFill>
                  <a:srgbClr val="000000"/>
                </a:solidFill>
                <a:latin typeface="DM Sans"/>
              </a:rPr>
              <a:t>Interfaz gráfica con Tkinter — documentación de Guia Tkinter - 0.1.1. (s. f.). </a:t>
            </a:r>
            <a:r>
              <a:rPr lang="en-US" sz="2499" u="sng" spc="149">
                <a:solidFill>
                  <a:srgbClr val="000000"/>
                </a:solidFill>
                <a:latin typeface="DM Sans"/>
                <a:hlinkClick r:id="rId5" tooltip="https://guia-tkinter.readthedocs.io/es/develop/"/>
              </a:rPr>
              <a:t>https://guia-tkinter.readthedocs.io/es/develop/</a:t>
            </a:r>
          </a:p>
          <a:p>
            <a:pPr marL="539748" lvl="1" indent="-269874" algn="just">
              <a:lnSpc>
                <a:spcPts val="3374"/>
              </a:lnSpc>
              <a:buFont typeface="Arial"/>
              <a:buChar char="•"/>
            </a:pPr>
            <a:r>
              <a:rPr lang="en-US" sz="2499" spc="149">
                <a:solidFill>
                  <a:srgbClr val="000000"/>
                </a:solidFill>
                <a:latin typeface="DM Sans"/>
              </a:rPr>
              <a:t>Uso básico de NetworkX — Matemáticas Discretas para Ciencia de Datos. (s. f.). </a:t>
            </a:r>
            <a:r>
              <a:rPr lang="en-US" sz="2499" u="sng" spc="149">
                <a:solidFill>
                  <a:srgbClr val="000000"/>
                </a:solidFill>
                <a:latin typeface="DM Sans"/>
                <a:hlinkClick r:id="rId6" tooltip="https://madi.nekomath.com/P5/NetworkX.html"/>
              </a:rPr>
              <a:t>https://madi.nekomath.com/P5/NetworkX.html</a:t>
            </a:r>
          </a:p>
          <a:p>
            <a:pPr algn="just">
              <a:lnSpc>
                <a:spcPts val="3374"/>
              </a:lnSpc>
            </a:pPr>
            <a:endParaRPr lang="en-US" sz="2499" u="sng" spc="149">
              <a:solidFill>
                <a:srgbClr val="000000"/>
              </a:solidFill>
              <a:latin typeface="DM Sans"/>
              <a:hlinkClick r:id="rId6" tooltip="https://madi.nekomath.com/P5/NetworkX.html"/>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3539644"/>
            <a:ext cx="10910396" cy="3142249"/>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GRACIAS POR </a:t>
            </a:r>
          </a:p>
          <a:p>
            <a:pPr algn="ctr">
              <a:lnSpc>
                <a:spcPts val="12026"/>
              </a:lnSpc>
            </a:pPr>
            <a:r>
              <a:rPr lang="en-US" sz="12398">
                <a:solidFill>
                  <a:srgbClr val="000000"/>
                </a:solidFill>
                <a:latin typeface="DM Sans Bold"/>
              </a:rPr>
              <a:t>ESCUCHAR</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4650767" y="1209675"/>
            <a:ext cx="8986466" cy="2077853"/>
          </a:xfrm>
          <a:prstGeom prst="rect">
            <a:avLst/>
          </a:prstGeom>
        </p:spPr>
        <p:txBody>
          <a:bodyPr lIns="0" tIns="0" rIns="0" bIns="0" rtlCol="0" anchor="t">
            <a:spAutoFit/>
          </a:bodyPr>
          <a:lstStyle/>
          <a:p>
            <a:pPr algn="ctr">
              <a:lnSpc>
                <a:spcPts val="7954"/>
              </a:lnSpc>
            </a:pPr>
            <a:r>
              <a:rPr lang="en-US" sz="8200">
                <a:solidFill>
                  <a:srgbClr val="000000"/>
                </a:solidFill>
                <a:latin typeface="DM Sans Bold"/>
              </a:rPr>
              <a:t>Objetivo del proyecto</a:t>
            </a:r>
          </a:p>
        </p:txBody>
      </p:sp>
      <p:sp>
        <p:nvSpPr>
          <p:cNvPr id="4" name="TextBox 4"/>
          <p:cNvSpPr txBox="1"/>
          <p:nvPr/>
        </p:nvSpPr>
        <p:spPr>
          <a:xfrm>
            <a:off x="3525693" y="4151615"/>
            <a:ext cx="11236613" cy="2232361"/>
          </a:xfrm>
          <a:prstGeom prst="rect">
            <a:avLst/>
          </a:prstGeom>
        </p:spPr>
        <p:txBody>
          <a:bodyPr lIns="0" tIns="0" rIns="0" bIns="0" rtlCol="0" anchor="t">
            <a:spAutoFit/>
          </a:bodyPr>
          <a:lstStyle/>
          <a:p>
            <a:pPr marL="0" lvl="0" indent="0" algn="just">
              <a:lnSpc>
                <a:spcPts val="4476"/>
              </a:lnSpc>
              <a:spcBef>
                <a:spcPct val="0"/>
              </a:spcBef>
            </a:pPr>
            <a:r>
              <a:rPr lang="en-US" sz="3315" spc="198">
                <a:solidFill>
                  <a:srgbClr val="000000"/>
                </a:solidFill>
                <a:latin typeface="DM Sans"/>
              </a:rPr>
              <a:t>En un pueblo de Nayarit, hay una escuela que cuenta con transporte escolar. Necesita llegar a las casas de los estudiantes en el menor tiempo posible para ahorrar en tiempo y combustible.</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6" name="Freeform 6"/>
          <p:cNvSpPr/>
          <p:nvPr/>
        </p:nvSpPr>
        <p:spPr>
          <a:xfrm>
            <a:off x="-674156" y="-1329032"/>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TextBox 3"/>
          <p:cNvSpPr txBox="1"/>
          <p:nvPr/>
        </p:nvSpPr>
        <p:spPr>
          <a:xfrm>
            <a:off x="1504950" y="1360761"/>
            <a:ext cx="7025086" cy="22821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Solución del</a:t>
            </a:r>
          </a:p>
          <a:p>
            <a:pPr algn="l">
              <a:lnSpc>
                <a:spcPts val="8730"/>
              </a:lnSpc>
            </a:pPr>
            <a:r>
              <a:rPr lang="en-US" sz="9000">
                <a:solidFill>
                  <a:srgbClr val="000000"/>
                </a:solidFill>
                <a:latin typeface="DM Sans Bold"/>
              </a:rPr>
              <a:t>objetivo</a:t>
            </a:r>
          </a:p>
        </p:txBody>
      </p:sp>
      <p:sp>
        <p:nvSpPr>
          <p:cNvPr id="4" name="TextBox 4"/>
          <p:cNvSpPr txBox="1"/>
          <p:nvPr/>
        </p:nvSpPr>
        <p:spPr>
          <a:xfrm>
            <a:off x="1504950" y="3911023"/>
            <a:ext cx="7025086" cy="4558666"/>
          </a:xfrm>
          <a:prstGeom prst="rect">
            <a:avLst/>
          </a:prstGeom>
        </p:spPr>
        <p:txBody>
          <a:bodyPr lIns="0" tIns="0" rIns="0" bIns="0" rtlCol="0" anchor="t">
            <a:spAutoFit/>
          </a:bodyPr>
          <a:lstStyle/>
          <a:p>
            <a:pPr marL="0" lvl="0" indent="0" algn="just">
              <a:lnSpc>
                <a:spcPts val="3644"/>
              </a:lnSpc>
              <a:spcBef>
                <a:spcPct val="0"/>
              </a:spcBef>
            </a:pPr>
            <a:r>
              <a:rPr lang="en-US" sz="2699" spc="161">
                <a:solidFill>
                  <a:srgbClr val="000000"/>
                </a:solidFill>
                <a:latin typeface="DM Sans"/>
              </a:rPr>
              <a:t>Decidimos utilizar el algoritmo de Dijkstra para este proyecto debido a que es una opción sólida y adecuada para encontrar el camino más corto desde la escuela hasta las casas en una red urbana. Dadas las características del problema y la eficacia del algoritmo para resolverlo, identificamos tres puntos clave para justificar su uso.</a:t>
            </a:r>
          </a:p>
        </p:txBody>
      </p:sp>
      <p:grpSp>
        <p:nvGrpSpPr>
          <p:cNvPr id="5" name="Group 5"/>
          <p:cNvGrpSpPr/>
          <p:nvPr/>
        </p:nvGrpSpPr>
        <p:grpSpPr>
          <a:xfrm>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s-MX"/>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01.</a:t>
            </a:r>
          </a:p>
        </p:txBody>
      </p:sp>
      <p:grpSp>
        <p:nvGrpSpPr>
          <p:cNvPr id="9" name="Group 9"/>
          <p:cNvGrpSpPr/>
          <p:nvPr/>
        </p:nvGrpSpPr>
        <p:grpSpPr>
          <a:xfrm>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s-MX"/>
            </a:p>
          </p:txBody>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s-MX"/>
            </a:p>
          </p:txBody>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02.</a:t>
            </a:r>
          </a:p>
        </p:txBody>
      </p:sp>
      <p:sp>
        <p:nvSpPr>
          <p:cNvPr id="16" name="TextBox 16"/>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03.</a:t>
            </a:r>
          </a:p>
        </p:txBody>
      </p:sp>
      <p:sp>
        <p:nvSpPr>
          <p:cNvPr id="17" name="TextBox 17"/>
          <p:cNvSpPr txBox="1"/>
          <p:nvPr/>
        </p:nvSpPr>
        <p:spPr>
          <a:xfrm>
            <a:off x="12218908" y="1774750"/>
            <a:ext cx="4132127" cy="1323975"/>
          </a:xfrm>
          <a:prstGeom prst="rect">
            <a:avLst/>
          </a:prstGeom>
        </p:spPr>
        <p:txBody>
          <a:bodyPr lIns="0" tIns="0" rIns="0" bIns="0" rtlCol="0" anchor="t">
            <a:spAutoFit/>
          </a:bodyPr>
          <a:lstStyle/>
          <a:p>
            <a:pPr marL="0" lvl="0" indent="0" algn="just">
              <a:lnSpc>
                <a:spcPts val="2699"/>
              </a:lnSpc>
              <a:spcBef>
                <a:spcPct val="0"/>
              </a:spcBef>
            </a:pPr>
            <a:r>
              <a:rPr lang="en-US" sz="1999" spc="31">
                <a:solidFill>
                  <a:srgbClr val="000000"/>
                </a:solidFill>
                <a:latin typeface="DM Sans"/>
              </a:rPr>
              <a:t>Eficiencia: El algoritmo de Dijkstra es eficiente en la búsqueda del camino más corto en un grafo con pesos no negativos.</a:t>
            </a:r>
          </a:p>
        </p:txBody>
      </p:sp>
      <p:sp>
        <p:nvSpPr>
          <p:cNvPr id="18" name="TextBox 18"/>
          <p:cNvSpPr txBox="1"/>
          <p:nvPr/>
        </p:nvSpPr>
        <p:spPr>
          <a:xfrm>
            <a:off x="12070625" y="3968934"/>
            <a:ext cx="4586336" cy="2657475"/>
          </a:xfrm>
          <a:prstGeom prst="rect">
            <a:avLst/>
          </a:prstGeom>
        </p:spPr>
        <p:txBody>
          <a:bodyPr lIns="0" tIns="0" rIns="0" bIns="0" rtlCol="0" anchor="t">
            <a:spAutoFit/>
          </a:bodyPr>
          <a:lstStyle/>
          <a:p>
            <a:pPr algn="just">
              <a:lnSpc>
                <a:spcPts val="2699"/>
              </a:lnSpc>
              <a:spcBef>
                <a:spcPct val="0"/>
              </a:spcBef>
            </a:pPr>
            <a:r>
              <a:rPr lang="en-US" sz="1999" spc="31">
                <a:solidFill>
                  <a:srgbClr val="000000"/>
                </a:solidFill>
                <a:latin typeface="DM Sans Medium"/>
              </a:rPr>
              <a:t>P</a:t>
            </a:r>
            <a:r>
              <a:rPr lang="en-US" sz="1999" u="none" spc="31">
                <a:solidFill>
                  <a:srgbClr val="000000"/>
                </a:solidFill>
                <a:latin typeface="DM Sans Medium"/>
              </a:rPr>
              <a:t>recisión: Dijkstra garantiza encontrar el camino más corto entre dos nodos en un grafo con pesos. Esto significa que la solución que se obtendrá será siempre el camino más corto posible desde la escuela hasta cada una de las casas.</a:t>
            </a:r>
          </a:p>
          <a:p>
            <a:pPr marL="0" lvl="0" indent="0" algn="just">
              <a:lnSpc>
                <a:spcPts val="2699"/>
              </a:lnSpc>
              <a:spcBef>
                <a:spcPct val="0"/>
              </a:spcBef>
            </a:pPr>
            <a:endParaRPr lang="en-US" sz="1999" u="none" spc="31">
              <a:solidFill>
                <a:srgbClr val="000000"/>
              </a:solidFill>
              <a:latin typeface="DM Sans Medium"/>
            </a:endParaRPr>
          </a:p>
        </p:txBody>
      </p:sp>
      <p:sp>
        <p:nvSpPr>
          <p:cNvPr id="19" name="TextBox 19"/>
          <p:cNvSpPr txBox="1"/>
          <p:nvPr/>
        </p:nvSpPr>
        <p:spPr>
          <a:xfrm>
            <a:off x="12218908" y="6731184"/>
            <a:ext cx="4132127" cy="2259330"/>
          </a:xfrm>
          <a:prstGeom prst="rect">
            <a:avLst/>
          </a:prstGeom>
        </p:spPr>
        <p:txBody>
          <a:bodyPr lIns="0" tIns="0" rIns="0" bIns="0" rtlCol="0" anchor="t">
            <a:spAutoFit/>
          </a:bodyPr>
          <a:lstStyle/>
          <a:p>
            <a:pPr marL="0" lvl="0" indent="0" algn="just">
              <a:lnSpc>
                <a:spcPts val="2564"/>
              </a:lnSpc>
              <a:spcBef>
                <a:spcPct val="0"/>
              </a:spcBef>
            </a:pPr>
            <a:r>
              <a:rPr lang="en-US" sz="1899" spc="30">
                <a:solidFill>
                  <a:srgbClr val="000000"/>
                </a:solidFill>
                <a:latin typeface="DM Sans Medium"/>
              </a:rPr>
              <a:t>Facilidad de Implementación: El algoritmo de Dijkstra es relativamente fácil de implementar y entender, gracias a la libreria de Networkx en Python podemos aplicar correctamente el algoritmo de Dijkstra.</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3595389"/>
            <a:ext cx="10910396" cy="3142249"/>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Vista de mapas</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5535755" y="2851304"/>
            <a:ext cx="7216490" cy="6242433"/>
          </a:xfrm>
          <a:custGeom>
            <a:avLst/>
            <a:gdLst/>
            <a:ahLst/>
            <a:cxnLst/>
            <a:rect l="l" t="t" r="r" b="b"/>
            <a:pathLst>
              <a:path w="7216490" h="6242433">
                <a:moveTo>
                  <a:pt x="0" y="0"/>
                </a:moveTo>
                <a:lnTo>
                  <a:pt x="7216490" y="0"/>
                </a:lnTo>
                <a:lnTo>
                  <a:pt x="7216490" y="6242433"/>
                </a:lnTo>
                <a:lnTo>
                  <a:pt x="0" y="6242433"/>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499895"/>
            <a:ext cx="10910396" cy="1200149"/>
          </a:xfrm>
          <a:prstGeom prst="rect">
            <a:avLst/>
          </a:prstGeom>
        </p:spPr>
        <p:txBody>
          <a:bodyPr lIns="0" tIns="0" rIns="0" bIns="0" rtlCol="0" anchor="t">
            <a:spAutoFit/>
          </a:bodyPr>
          <a:lstStyle/>
          <a:p>
            <a:pPr algn="ctr">
              <a:lnSpc>
                <a:spcPts val="8699"/>
              </a:lnSpc>
            </a:pPr>
            <a:r>
              <a:rPr lang="en-US" sz="9999">
                <a:solidFill>
                  <a:srgbClr val="000000"/>
                </a:solidFill>
                <a:latin typeface="DM Sans Bold"/>
              </a:rPr>
              <a:t>Mapa usado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2142967" y="2929174"/>
            <a:ext cx="6946969" cy="5997876"/>
          </a:xfrm>
          <a:custGeom>
            <a:avLst/>
            <a:gdLst/>
            <a:ahLst/>
            <a:cxnLst/>
            <a:rect l="l" t="t" r="r" b="b"/>
            <a:pathLst>
              <a:path w="6946969" h="5997876">
                <a:moveTo>
                  <a:pt x="0" y="0"/>
                </a:moveTo>
                <a:lnTo>
                  <a:pt x="6946969" y="0"/>
                </a:lnTo>
                <a:lnTo>
                  <a:pt x="6946969" y="5997877"/>
                </a:lnTo>
                <a:lnTo>
                  <a:pt x="0" y="5997877"/>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729025"/>
            <a:ext cx="10910396" cy="1200149"/>
          </a:xfrm>
          <a:prstGeom prst="rect">
            <a:avLst/>
          </a:prstGeom>
        </p:spPr>
        <p:txBody>
          <a:bodyPr lIns="0" tIns="0" rIns="0" bIns="0" rtlCol="0" anchor="t">
            <a:spAutoFit/>
          </a:bodyPr>
          <a:lstStyle/>
          <a:p>
            <a:pPr algn="ctr">
              <a:lnSpc>
                <a:spcPts val="8699"/>
              </a:lnSpc>
            </a:pPr>
            <a:r>
              <a:rPr lang="en-US" sz="9999">
                <a:solidFill>
                  <a:srgbClr val="000000"/>
                </a:solidFill>
                <a:latin typeface="DM Sans Bold"/>
              </a:rPr>
              <a:t>Mapa con nodos</a:t>
            </a:r>
          </a:p>
        </p:txBody>
      </p:sp>
      <p:sp>
        <p:nvSpPr>
          <p:cNvPr id="18" name="TextBox 18"/>
          <p:cNvSpPr txBox="1"/>
          <p:nvPr/>
        </p:nvSpPr>
        <p:spPr>
          <a:xfrm>
            <a:off x="9746114" y="3504317"/>
            <a:ext cx="6312535" cy="4780915"/>
          </a:xfrm>
          <a:prstGeom prst="rect">
            <a:avLst/>
          </a:prstGeom>
        </p:spPr>
        <p:txBody>
          <a:bodyPr lIns="0" tIns="0" rIns="0" bIns="0" rtlCol="0" anchor="t">
            <a:spAutoFit/>
          </a:bodyPr>
          <a:lstStyle/>
          <a:p>
            <a:pPr algn="ctr">
              <a:lnSpc>
                <a:spcPts val="4759"/>
              </a:lnSpc>
            </a:pPr>
            <a:r>
              <a:rPr lang="en-US" sz="3399">
                <a:solidFill>
                  <a:srgbClr val="5271FF"/>
                </a:solidFill>
                <a:latin typeface="Open Sans"/>
              </a:rPr>
              <a:t>Nodos azules</a:t>
            </a:r>
            <a:r>
              <a:rPr lang="en-US" sz="3399">
                <a:solidFill>
                  <a:srgbClr val="000000"/>
                </a:solidFill>
                <a:latin typeface="Open Sans"/>
              </a:rPr>
              <a:t>: Cruces de calles</a:t>
            </a:r>
          </a:p>
          <a:p>
            <a:pPr algn="ctr">
              <a:lnSpc>
                <a:spcPts val="4759"/>
              </a:lnSpc>
            </a:pPr>
            <a:r>
              <a:rPr lang="en-US" sz="3399">
                <a:solidFill>
                  <a:srgbClr val="000000"/>
                </a:solidFill>
                <a:latin typeface="Open Sans"/>
              </a:rPr>
              <a:t>(nodos desde 1 hasta 191)</a:t>
            </a:r>
          </a:p>
          <a:p>
            <a:pPr algn="ctr">
              <a:lnSpc>
                <a:spcPts val="4759"/>
              </a:lnSpc>
            </a:pPr>
            <a:endParaRPr lang="en-US" sz="3399">
              <a:solidFill>
                <a:srgbClr val="000000"/>
              </a:solidFill>
              <a:latin typeface="Open Sans"/>
            </a:endParaRPr>
          </a:p>
          <a:p>
            <a:pPr algn="ctr">
              <a:lnSpc>
                <a:spcPts val="4759"/>
              </a:lnSpc>
            </a:pPr>
            <a:r>
              <a:rPr lang="en-US" sz="3399">
                <a:solidFill>
                  <a:srgbClr val="FF3131"/>
                </a:solidFill>
                <a:latin typeface="Open Sans"/>
              </a:rPr>
              <a:t>Nodos rojos</a:t>
            </a:r>
            <a:r>
              <a:rPr lang="en-US" sz="3399">
                <a:solidFill>
                  <a:srgbClr val="000000"/>
                </a:solidFill>
                <a:latin typeface="Open Sans"/>
              </a:rPr>
              <a:t>: Casas de alumnos</a:t>
            </a:r>
          </a:p>
          <a:p>
            <a:pPr algn="ctr">
              <a:lnSpc>
                <a:spcPts val="4759"/>
              </a:lnSpc>
            </a:pPr>
            <a:r>
              <a:rPr lang="en-US" sz="3399">
                <a:solidFill>
                  <a:srgbClr val="000000"/>
                </a:solidFill>
                <a:latin typeface="Open Sans"/>
              </a:rPr>
              <a:t>(nodos desde 200 a 2015)</a:t>
            </a:r>
          </a:p>
          <a:p>
            <a:pPr algn="ctr">
              <a:lnSpc>
                <a:spcPts val="4759"/>
              </a:lnSpc>
            </a:pPr>
            <a:endParaRPr lang="en-US" sz="3399">
              <a:solidFill>
                <a:srgbClr val="000000"/>
              </a:solidFill>
              <a:latin typeface="Open Sans"/>
            </a:endParaRPr>
          </a:p>
          <a:p>
            <a:pPr algn="ctr">
              <a:lnSpc>
                <a:spcPts val="4759"/>
              </a:lnSpc>
            </a:pPr>
            <a:r>
              <a:rPr lang="en-US" sz="3399">
                <a:solidFill>
                  <a:srgbClr val="7ED957"/>
                </a:solidFill>
                <a:latin typeface="Open Sans"/>
              </a:rPr>
              <a:t>Nodo verde</a:t>
            </a:r>
            <a:r>
              <a:rPr lang="en-US" sz="3399">
                <a:solidFill>
                  <a:srgbClr val="000000"/>
                </a:solidFill>
                <a:latin typeface="Open Sans"/>
              </a:rPr>
              <a:t>: Escuela</a:t>
            </a:r>
          </a:p>
          <a:p>
            <a:pPr algn="ctr">
              <a:lnSpc>
                <a:spcPts val="4759"/>
              </a:lnSpc>
            </a:pPr>
            <a:r>
              <a:rPr lang="en-US" sz="3399">
                <a:solidFill>
                  <a:srgbClr val="000000"/>
                </a:solidFill>
                <a:latin typeface="Open Sans"/>
              </a:rPr>
              <a:t>(nodo 300)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5816637" y="2953411"/>
            <a:ext cx="6654726" cy="5768944"/>
          </a:xfrm>
          <a:custGeom>
            <a:avLst/>
            <a:gdLst/>
            <a:ahLst/>
            <a:cxnLst/>
            <a:rect l="l" t="t" r="r" b="b"/>
            <a:pathLst>
              <a:path w="6654726" h="5768944">
                <a:moveTo>
                  <a:pt x="0" y="0"/>
                </a:moveTo>
                <a:lnTo>
                  <a:pt x="6654726" y="0"/>
                </a:lnTo>
                <a:lnTo>
                  <a:pt x="6654726" y="5768944"/>
                </a:lnTo>
                <a:lnTo>
                  <a:pt x="0" y="5768944"/>
                </a:lnTo>
                <a:lnTo>
                  <a:pt x="0" y="0"/>
                </a:lnTo>
                <a:close/>
              </a:path>
            </a:pathLst>
          </a:custGeom>
          <a:blipFill>
            <a:blip r:embed="rId29"/>
            <a:stretch>
              <a:fillRect/>
            </a:stretch>
          </a:blipFill>
        </p:spPr>
        <p:txBody>
          <a:bodyPr/>
          <a:lstStyle/>
          <a:p>
            <a:endParaRPr lang="es-MX"/>
          </a:p>
        </p:txBody>
      </p:sp>
      <p:sp>
        <p:nvSpPr>
          <p:cNvPr id="17" name="TextBox 17"/>
          <p:cNvSpPr txBox="1"/>
          <p:nvPr/>
        </p:nvSpPr>
        <p:spPr>
          <a:xfrm>
            <a:off x="3688802" y="1729025"/>
            <a:ext cx="10910396" cy="1200149"/>
          </a:xfrm>
          <a:prstGeom prst="rect">
            <a:avLst/>
          </a:prstGeom>
        </p:spPr>
        <p:txBody>
          <a:bodyPr lIns="0" tIns="0" rIns="0" bIns="0" rtlCol="0" anchor="t">
            <a:spAutoFit/>
          </a:bodyPr>
          <a:lstStyle/>
          <a:p>
            <a:pPr algn="ctr">
              <a:lnSpc>
                <a:spcPts val="8699"/>
              </a:lnSpc>
            </a:pPr>
            <a:r>
              <a:rPr lang="en-US" sz="9999">
                <a:solidFill>
                  <a:srgbClr val="000000"/>
                </a:solidFill>
                <a:latin typeface="DM Sans Bold"/>
              </a:rPr>
              <a:t>Mapa con aristas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s-MX"/>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a:off x="14469933" y="630339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s-MX"/>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s-MX"/>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s-MX"/>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s-MX"/>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s-MX"/>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s-MX"/>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s-MX"/>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s-MX"/>
          </a:p>
        </p:txBody>
      </p:sp>
      <p:sp>
        <p:nvSpPr>
          <p:cNvPr id="17" name="TextBox 17"/>
          <p:cNvSpPr txBox="1"/>
          <p:nvPr/>
        </p:nvSpPr>
        <p:spPr>
          <a:xfrm>
            <a:off x="3688802" y="4301344"/>
            <a:ext cx="10910396" cy="1618850"/>
          </a:xfrm>
          <a:prstGeom prst="rect">
            <a:avLst/>
          </a:prstGeom>
        </p:spPr>
        <p:txBody>
          <a:bodyPr lIns="0" tIns="0" rIns="0" bIns="0" rtlCol="0" anchor="t">
            <a:spAutoFit/>
          </a:bodyPr>
          <a:lstStyle/>
          <a:p>
            <a:pPr algn="ctr">
              <a:lnSpc>
                <a:spcPts val="12026"/>
              </a:lnSpc>
            </a:pPr>
            <a:r>
              <a:rPr lang="en-US" sz="12398">
                <a:solidFill>
                  <a:srgbClr val="000000"/>
                </a:solidFill>
                <a:latin typeface="DM Sans Bold"/>
              </a:rPr>
              <a:t>Código</a:t>
            </a:r>
          </a:p>
        </p:txBody>
      </p:sp>
      <p:sp>
        <p:nvSpPr>
          <p:cNvPr id="18" name="Freeform 18"/>
          <p:cNvSpPr/>
          <p:nvPr/>
        </p:nvSpPr>
        <p:spPr>
          <a:xfrm>
            <a:off x="5668216" y="1995962"/>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Personalizado</PresentationFormat>
  <Paragraphs>82</Paragraphs>
  <Slides>27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Open Sans Italics</vt:lpstr>
      <vt:lpstr>DM Sans</vt:lpstr>
      <vt:lpstr>Calibri</vt:lpstr>
      <vt:lpstr>Arial</vt:lpstr>
      <vt:lpstr>DM Sans Bold</vt:lpstr>
      <vt:lpstr>DM Sans Medium</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Larana, Inc.</dc:title>
  <cp:lastModifiedBy>SANCHEZ HERNANDEZ, ALEXIS GEOVANNI</cp:lastModifiedBy>
  <cp:revision>2</cp:revision>
  <dcterms:created xsi:type="dcterms:W3CDTF">2006-08-16T00:00:00Z</dcterms:created>
  <dcterms:modified xsi:type="dcterms:W3CDTF">2024-05-09T14:05:55Z</dcterms:modified>
  <dc:identifier>DAGEra_h_BE</dc:identifier>
</cp:coreProperties>
</file>